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7" r:id="rId5"/>
    <p:sldMasterId id="2147483709" r:id="rId6"/>
    <p:sldMasterId id="2147483721" r:id="rId7"/>
  </p:sldMasterIdLst>
  <p:notesMasterIdLst>
    <p:notesMasterId r:id="rId28"/>
  </p:notesMasterIdLst>
  <p:sldIdLst>
    <p:sldId id="256" r:id="rId8"/>
    <p:sldId id="1920" r:id="rId9"/>
    <p:sldId id="1929" r:id="rId10"/>
    <p:sldId id="1922" r:id="rId11"/>
    <p:sldId id="261" r:id="rId12"/>
    <p:sldId id="461" r:id="rId13"/>
    <p:sldId id="1924" r:id="rId14"/>
    <p:sldId id="1926" r:id="rId15"/>
    <p:sldId id="1915" r:id="rId16"/>
    <p:sldId id="1939" r:id="rId17"/>
    <p:sldId id="1941" r:id="rId18"/>
    <p:sldId id="1932" r:id="rId19"/>
    <p:sldId id="1918" r:id="rId20"/>
    <p:sldId id="1917" r:id="rId21"/>
    <p:sldId id="1923" r:id="rId22"/>
    <p:sldId id="1933" r:id="rId23"/>
    <p:sldId id="1931" r:id="rId24"/>
    <p:sldId id="1927" r:id="rId25"/>
    <p:sldId id="1934" r:id="rId26"/>
    <p:sldId id="19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276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autoAdjust="0"/>
    <p:restoredTop sz="82915" autoAdjust="0"/>
  </p:normalViewPr>
  <p:slideViewPr>
    <p:cSldViewPr snapToGrid="0">
      <p:cViewPr varScale="1">
        <p:scale>
          <a:sx n="71" d="100"/>
          <a:sy n="71" d="100"/>
        </p:scale>
        <p:origin x="1104" y="53"/>
      </p:cViewPr>
      <p:guideLst/>
    </p:cSldViewPr>
  </p:slideViewPr>
  <p:outlineViewPr>
    <p:cViewPr>
      <p:scale>
        <a:sx n="33" d="100"/>
        <a:sy n="33" d="100"/>
      </p:scale>
      <p:origin x="0" y="-2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F6182-0EA1-0B42-93CA-215B34DDC325}" type="datetimeFigureOut">
              <a:rPr lang="en-US" smtClean="0"/>
              <a:t>10/9/2021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85CD-DF83-C140-9F69-7242B2DB2DF4}" type="slidenum">
              <a:rPr lang="en-US" smtClean="0"/>
              <a:t>‹#›</a:t>
            </a:fld>
            <a:endParaRPr lang="en-US"/>
          </a:p>
        </p:txBody>
      </p:sp>
    </p:spTree>
    <p:extLst>
      <p:ext uri="{BB962C8B-B14F-4D97-AF65-F5344CB8AC3E}">
        <p14:creationId xmlns:p14="http://schemas.microsoft.com/office/powerpoint/2010/main" val="20556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slide deck provides an overview of some recent news as it relates to the Moon and looks at what’s ahead in lunar-related topics. A lot of developments occurred this year in Moon news, so this presentation is not a complete account and should be taken as a starting point to further exploration. </a:t>
            </a:r>
            <a:r>
              <a:rPr lang="en-US" sz="1200" kern="1200" dirty="0">
                <a:solidFill>
                  <a:schemeClr val="tx1"/>
                </a:solidFill>
                <a:effectLst/>
                <a:latin typeface="+mn-lt"/>
                <a:ea typeface="+mn-ea"/>
                <a:cs typeface="+mn-cs"/>
              </a:rPr>
              <a:t>Feel free to adapt the slides to your particular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 </a:t>
            </a:r>
            <a:r>
              <a:rPr lang="it-IT" sz="1200" b="0" i="1" kern="1200" dirty="0">
                <a:solidFill>
                  <a:schemeClr val="tx1"/>
                </a:solidFill>
                <a:effectLst/>
                <a:latin typeface="+mn-lt"/>
                <a:ea typeface="+mn-ea"/>
                <a:cs typeface="+mn-cs"/>
              </a:rPr>
              <a:t>NASA/GSFC/Arizona State University</a:t>
            </a:r>
            <a:r>
              <a:rPr lang="it-IT" sz="1200" b="0" i="0"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sym typeface="Wingdings" panose="05000000000000000000" pitchFamily="2" charset="2"/>
              </a:rPr>
              <a:t> </a:t>
            </a:r>
            <a:r>
              <a:rPr lang="it-IT" sz="1200" b="0" i="1" kern="1200" dirty="0">
                <a:solidFill>
                  <a:schemeClr val="tx1"/>
                </a:solidFill>
                <a:effectLst/>
                <a:latin typeface="+mn-lt"/>
                <a:ea typeface="+mn-ea"/>
                <a:cs typeface="+mn-cs"/>
                <a:sym typeface="Wingdings" panose="05000000000000000000" pitchFamily="2" charset="2"/>
              </a:rPr>
              <a:t>https://moon.nasa.gov/resources/447/chaplygin-b-crater/</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282A41-83CD-403B-A707-1636450BA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491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i="1" dirty="0"/>
              <a:t>Airbus </a:t>
            </a:r>
            <a:r>
              <a:rPr lang="en-US" i="0" dirty="0">
                <a:sym typeface="Wingdings" panose="05000000000000000000" pitchFamily="2" charset="2"/>
              </a:rPr>
              <a:t> </a:t>
            </a:r>
            <a:r>
              <a:rPr lang="en-US" sz="1200" b="0" i="0" kern="1200" dirty="0">
                <a:solidFill>
                  <a:schemeClr val="tx1"/>
                </a:solidFill>
                <a:effectLst/>
                <a:latin typeface="+mn-lt"/>
                <a:ea typeface="+mn-ea"/>
                <a:cs typeface="+mn-cs"/>
              </a:rPr>
              <a:t>A test version of </a:t>
            </a:r>
            <a:r>
              <a:rPr lang="en-US" dirty="0"/>
              <a:t>ESA’s European Service Module </a:t>
            </a:r>
            <a:r>
              <a:rPr lang="en-US" sz="1200" b="0" i="0" kern="1200" dirty="0">
                <a:solidFill>
                  <a:schemeClr val="tx1"/>
                </a:solidFill>
                <a:effectLst/>
                <a:latin typeface="+mn-lt"/>
                <a:ea typeface="+mn-ea"/>
                <a:cs typeface="+mn-cs"/>
              </a:rPr>
              <a:t>for NASA’s Orion spacecraft at Thales </a:t>
            </a:r>
            <a:r>
              <a:rPr lang="en-US" sz="1200" b="0" i="0" kern="1200" dirty="0" err="1">
                <a:solidFill>
                  <a:schemeClr val="tx1"/>
                </a:solidFill>
                <a:effectLst/>
                <a:latin typeface="+mn-lt"/>
                <a:ea typeface="+mn-ea"/>
                <a:cs typeface="+mn-cs"/>
              </a:rPr>
              <a:t>Alenia</a:t>
            </a:r>
            <a:r>
              <a:rPr lang="en-US" sz="1200" b="0" i="0" kern="1200" dirty="0">
                <a:solidFill>
                  <a:schemeClr val="tx1"/>
                </a:solidFill>
                <a:effectLst/>
                <a:latin typeface="+mn-lt"/>
                <a:ea typeface="+mn-ea"/>
                <a:cs typeface="+mn-cs"/>
              </a:rPr>
              <a:t> Space in Turin, Italy, before shipping to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have also been many developments to the Artemis program in the international realm.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these updates is the following from the European Space Agency (ESA):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ESA is contributing to humankind’s return to the Moon with its European Service Modules that will be incorporated into upcoming Artemis missions.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NASA will be launching Artemis I from Kennedy Space Center in Florida later this year or in early 2022. This uncrewed mission will carry NASA’s Orion spacecraft incorporating ESA’s European Service Module (ESM-1), built and tested by Airbus Bremen, in Germany, with the help of 10 European nations.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ESM-1’s main engine and 32 thrusters will propel Orion into orbit around the Moon and return it to Earth.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ESA’s work also continues on European Service Module (ESM-2) and ESM-3.</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 </a:t>
            </a:r>
            <a:r>
              <a:rPr lang="en-US" i="1" dirty="0"/>
              <a:t>https://www.esa.int/Science_Exploration/Human_and_Robotic_Exploration/Orion/European_Service_Module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b="0" i="0" kern="1200" dirty="0">
                <a:solidFill>
                  <a:schemeClr val="tx1"/>
                </a:solidFill>
                <a:effectLst/>
                <a:latin typeface="+mn-lt"/>
                <a:ea typeface="+mn-ea"/>
                <a:cs typeface="+mn-cs"/>
              </a:rPr>
              <a:t>European Push to the Moon video: </a:t>
            </a:r>
            <a:r>
              <a:rPr lang="en-US" sz="1200" b="0" i="1" kern="1200" dirty="0">
                <a:solidFill>
                  <a:schemeClr val="tx1"/>
                </a:solidFill>
                <a:effectLst/>
                <a:latin typeface="+mn-lt"/>
                <a:ea typeface="+mn-ea"/>
                <a:cs typeface="+mn-cs"/>
              </a:rPr>
              <a:t>https://www.youtube.com/watch?v=fXtsi_pKGTc</a:t>
            </a:r>
          </a:p>
        </p:txBody>
      </p:sp>
      <p:sp>
        <p:nvSpPr>
          <p:cNvPr id="4" name="Slide Number Placeholder 3"/>
          <p:cNvSpPr>
            <a:spLocks noGrp="1"/>
          </p:cNvSpPr>
          <p:nvPr>
            <p:ph type="sldNum" sz="quarter" idx="5"/>
          </p:nvPr>
        </p:nvSpPr>
        <p:spPr/>
        <p:txBody>
          <a:bodyPr/>
          <a:lstStyle/>
          <a:p>
            <a:fld id="{BE7B85CD-DF83-C140-9F69-7242B2DB2DF4}" type="slidenum">
              <a:rPr lang="en-US" smtClean="0"/>
              <a:t>10</a:t>
            </a:fld>
            <a:endParaRPr lang="en-US"/>
          </a:p>
        </p:txBody>
      </p:sp>
    </p:spTree>
    <p:extLst>
      <p:ext uri="{BB962C8B-B14F-4D97-AF65-F5344CB8AC3E}">
        <p14:creationId xmlns:p14="http://schemas.microsoft.com/office/powerpoint/2010/main" val="409818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i="1" dirty="0"/>
              <a:t>Canadian Space Agency, NASA </a:t>
            </a:r>
            <a:r>
              <a:rPr lang="pt-BR" i="0" dirty="0">
                <a:sym typeface="Wingdings" panose="05000000000000000000" pitchFamily="2" charset="2"/>
              </a:rPr>
              <a:t> A</a:t>
            </a:r>
            <a:r>
              <a:rPr lang="en-US" i="0" dirty="0">
                <a:sym typeface="Wingdings" panose="05000000000000000000" pitchFamily="2" charset="2"/>
              </a:rPr>
              <a:t>n artist’s concept of Canadarm3, Canada’s smart robotic system, located on the exterior of the Gateway, a small space station planned to be in orbit around the Moon.</a:t>
            </a:r>
            <a:endParaRPr lang="pt-BR" i="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i="0" dirty="0">
                <a:sym typeface="Wingdings" panose="05000000000000000000" pitchFamily="2" charset="2"/>
              </a:rPr>
              <a:t>-</a:t>
            </a:r>
            <a:r>
              <a:rPr lang="en-US" dirty="0"/>
              <a:t>Another international development for the Artemis program comes from the Canadian Space Agency (CSA).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Canadarm3 will be Canada’s contribution to NASA’s Gateway, </a:t>
            </a:r>
            <a:r>
              <a:rPr lang="en-US" sz="1200" b="0" i="0" kern="1200" dirty="0">
                <a:solidFill>
                  <a:schemeClr val="tx1"/>
                </a:solidFill>
                <a:effectLst/>
                <a:latin typeface="+mn-lt"/>
                <a:ea typeface="+mn-ea"/>
                <a:cs typeface="+mn-cs"/>
              </a:rPr>
              <a:t>a vital component of Artemis, that will serve as a multi-purpose outpost orbiting the Moon that provides essential support for long-term human return to the lunar surface and serves as a staging point for deep space exploration.</a:t>
            </a:r>
            <a:endParaRPr lang="en-US" i="0" dirty="0">
              <a:sym typeface="Wingdings" panose="05000000000000000000" pitchFamily="2" charset="2"/>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Canadarm3’s highly autonomous robotic system will use cutting-edge software to perform tasks around the Moon without the need for human intervention.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The next-generation Canadian robotic system will be designed to:</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Maintain, repair and inspect the Gateway</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Capture visiting vehicles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Relocate Gateway modules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Help astronauts during spacewalks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ym typeface="Wingdings" panose="05000000000000000000" pitchFamily="2" charset="2"/>
              </a:rPr>
              <a:t>Enable science both in lunar orbit and on the surface of the Moon</a:t>
            </a:r>
            <a:endParaRPr lang="pt-BR" i="0" dirty="0">
              <a:sym typeface="Wingdings" panose="05000000000000000000" pitchFamily="2" charset="2"/>
            </a:endParaRPr>
          </a:p>
          <a:p>
            <a:r>
              <a:rPr lang="pt-BR" i="0" dirty="0">
                <a:sym typeface="Wingdings" panose="05000000000000000000" pitchFamily="2" charset="2"/>
              </a:rPr>
              <a:t>-More info on Canadarm3: </a:t>
            </a:r>
            <a:r>
              <a:rPr lang="pt-BR" i="1" dirty="0">
                <a:sym typeface="Wingdings" panose="05000000000000000000" pitchFamily="2" charset="2"/>
              </a:rPr>
              <a:t>https://www.asc-csa.gc.ca/eng/canadarm3/about.asp </a:t>
            </a:r>
            <a:endParaRPr lang="pt-BR" i="0" dirty="0">
              <a:sym typeface="Wingdings" panose="05000000000000000000" pitchFamily="2" charset="2"/>
            </a:endParaRPr>
          </a:p>
          <a:p>
            <a:r>
              <a:rPr lang="pt-BR" i="0" dirty="0">
                <a:sym typeface="Wingdings" panose="05000000000000000000" pitchFamily="2" charset="2"/>
              </a:rPr>
              <a:t>-More info on the Gateway: </a:t>
            </a:r>
            <a:r>
              <a:rPr lang="pt-BR" i="1" dirty="0">
                <a:sym typeface="Wingdings" panose="05000000000000000000" pitchFamily="2" charset="2"/>
              </a:rPr>
              <a:t>https://www.nasa.gov/gateway</a:t>
            </a:r>
            <a:endParaRPr lang="en-US" i="1" dirty="0"/>
          </a:p>
        </p:txBody>
      </p:sp>
      <p:sp>
        <p:nvSpPr>
          <p:cNvPr id="4" name="Slide Number Placeholder 3"/>
          <p:cNvSpPr>
            <a:spLocks noGrp="1"/>
          </p:cNvSpPr>
          <p:nvPr>
            <p:ph type="sldNum" sz="quarter" idx="5"/>
          </p:nvPr>
        </p:nvSpPr>
        <p:spPr/>
        <p:txBody>
          <a:bodyPr/>
          <a:lstStyle/>
          <a:p>
            <a:fld id="{BE7B85CD-DF83-C140-9F69-7242B2DB2DF4}" type="slidenum">
              <a:rPr lang="en-US" smtClean="0"/>
              <a:t>11</a:t>
            </a:fld>
            <a:endParaRPr lang="en-US"/>
          </a:p>
        </p:txBody>
      </p:sp>
    </p:spTree>
    <p:extLst>
      <p:ext uri="{BB962C8B-B14F-4D97-AF65-F5344CB8AC3E}">
        <p14:creationId xmlns:p14="http://schemas.microsoft.com/office/powerpoint/2010/main" val="241814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credits:</a:t>
            </a:r>
          </a:p>
          <a:p>
            <a:pPr marL="628650" lvl="1" indent="-171450">
              <a:buFont typeface="Arial" panose="020B0604020202020204" pitchFamily="34" charset="0"/>
              <a:buChar char="•"/>
            </a:pPr>
            <a:r>
              <a:rPr lang="en-US" u="sng" dirty="0"/>
              <a:t>Background:</a:t>
            </a:r>
            <a:r>
              <a:rPr lang="en-US" dirty="0"/>
              <a:t> </a:t>
            </a:r>
            <a:r>
              <a:rPr lang="en-US" i="1" dirty="0"/>
              <a:t>NASA</a:t>
            </a:r>
            <a:r>
              <a:rPr lang="en-US" i="0" dirty="0"/>
              <a:t> </a:t>
            </a:r>
            <a:r>
              <a:rPr lang="en-US" i="0" dirty="0">
                <a:sym typeface="Wingdings" panose="05000000000000000000" pitchFamily="2" charset="2"/>
              </a:rPr>
              <a:t> </a:t>
            </a:r>
            <a:r>
              <a:rPr lang="en-US" sz="1200" b="0" i="0" kern="1200" dirty="0">
                <a:solidFill>
                  <a:schemeClr val="tx1"/>
                </a:solidFill>
                <a:effectLst/>
                <a:latin typeface="+mn-lt"/>
                <a:ea typeface="+mn-ea"/>
                <a:cs typeface="+mn-cs"/>
              </a:rPr>
              <a:t>The Moon is covered with craters and rocks, creating a surface “roughness” that casts shadows, as seen in this photograph from the 1972 Apollo 17 mission. These cold shadows may allow water ice to accumulate as frost even at daytime. The area of detail is highlighted in the image overlay.</a:t>
            </a:r>
            <a:endParaRPr lang="en-US" dirty="0"/>
          </a:p>
          <a:p>
            <a:pPr marL="628650" lvl="1" indent="-171450">
              <a:buFont typeface="Arial" panose="020B0604020202020204" pitchFamily="34" charset="0"/>
              <a:buChar char="•"/>
            </a:pPr>
            <a:r>
              <a:rPr lang="en-US" u="sng" dirty="0"/>
              <a:t>Overlay:</a:t>
            </a:r>
            <a:r>
              <a:rPr lang="en-US" dirty="0"/>
              <a:t> </a:t>
            </a:r>
            <a:r>
              <a:rPr lang="en-US" i="1" dirty="0"/>
              <a:t>NASA/JPL-Caltech</a:t>
            </a:r>
            <a:r>
              <a:rPr lang="en-US" i="0" dirty="0"/>
              <a:t> </a:t>
            </a:r>
            <a:r>
              <a:rPr lang="en-US" i="0" dirty="0">
                <a:sym typeface="Wingdings" panose="05000000000000000000" pitchFamily="2" charset="2"/>
              </a:rPr>
              <a:t> This illustration zooms in on the area of detail, showing how shadows enable water ice to survive on the sunlit lunar surface. When shadows move as the Sun tracks overhead, the exposed frost lingers long enough to be detected by spacecraft.</a:t>
            </a:r>
            <a:endParaRPr lang="en-US" i="1" dirty="0"/>
          </a:p>
          <a:p>
            <a:r>
              <a:rPr lang="en-US" dirty="0">
                <a:cs typeface="Calibri"/>
              </a:rPr>
              <a:t>-We’ve long known that water exists in some of the Moon’s dark craters, but the 2020 discovery of water on daylit parts of the Moon presented a puzzle: previous computer models suggested any water ice that forms during the lunar night should quickly burn off as the Sun climbs overhead. </a:t>
            </a:r>
          </a:p>
          <a:p>
            <a:pPr marL="628650" lvl="1" indent="-171450">
              <a:buFont typeface="Arial" panose="020B0604020202020204" pitchFamily="34" charset="0"/>
              <a:buChar char="•"/>
            </a:pPr>
            <a:r>
              <a:rPr lang="en-US" dirty="0">
                <a:cs typeface="Calibri"/>
              </a:rPr>
              <a:t>NASA JPL scientists have an explanation: shadows created by the “roughness” of the lunar surface provide refuge for water ice, enabling it to form as surface frost far from the Moon’s poles. This frost is then detected by spacecraft.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r>
              <a:rPr lang="en-US" sz="1200" kern="1200" dirty="0">
                <a:solidFill>
                  <a:schemeClr val="tx1"/>
                </a:solidFill>
                <a:effectLst/>
                <a:latin typeface="+mn-lt"/>
                <a:ea typeface="+mn-ea"/>
                <a:cs typeface="+mn-cs"/>
              </a:rPr>
              <a:t>Understanding water as a resource is essential for future human lunar exploration. If water is available in the form of frost in sunlit regions of the Moon, future Artemis explorers may use it as a resource for fuel and drinking water.</a:t>
            </a:r>
            <a:endParaRPr lang="en-US" dirty="0">
              <a:cs typeface="Calibri"/>
            </a:endParaRPr>
          </a:p>
          <a:p>
            <a:r>
              <a:rPr lang="en-US" dirty="0">
                <a:cs typeface="Calibri"/>
              </a:rPr>
              <a:t>-More info: </a:t>
            </a:r>
            <a:r>
              <a:rPr lang="en-US" i="1" dirty="0"/>
              <a:t>https://www.nasa.gov/feature/jpl/nasa-study-highlights-importance-of-surface-shadows-in-moon-water-puzzle</a:t>
            </a:r>
            <a:endParaRPr lang="en-US" i="0" dirty="0"/>
          </a:p>
          <a:p>
            <a:r>
              <a:rPr lang="en-US" i="0" dirty="0">
                <a:cs typeface="Calibri"/>
              </a:rPr>
              <a:t>-Supplementary info: </a:t>
            </a:r>
            <a:r>
              <a:rPr lang="en-US" i="1" dirty="0">
                <a:cs typeface="Calibri"/>
              </a:rPr>
              <a:t>https://www.nasa.gov/press-release/nasa-s-sofia-discovers-water-on-sunlit-surface-of-moon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B85CD-DF83-C140-9F69-7242B2DB2D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5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pt-BR" i="1" dirty="0"/>
              <a:t>NASA/LRO/Lunar Prospector/D. Moriarty</a:t>
            </a:r>
            <a:r>
              <a:rPr lang="pt-BR" i="0" dirty="0"/>
              <a:t> </a:t>
            </a:r>
            <a:r>
              <a:rPr lang="pt-BR" i="0" dirty="0">
                <a:sym typeface="Wingdings" panose="05000000000000000000" pitchFamily="2" charset="2"/>
              </a:rPr>
              <a:t> T</a:t>
            </a:r>
            <a:r>
              <a:rPr lang="en-US" sz="1200" b="0" i="0" kern="1200" dirty="0">
                <a:solidFill>
                  <a:schemeClr val="tx1"/>
                </a:solidFill>
                <a:effectLst/>
                <a:latin typeface="+mn-lt"/>
                <a:ea typeface="+mn-ea"/>
                <a:cs typeface="+mn-cs"/>
              </a:rPr>
              <a:t>he thorium concentration across the vast South Pole – Aitken Basin on the lunar </a:t>
            </a:r>
            <a:r>
              <a:rPr lang="en-US" sz="1200" b="0" i="0" kern="1200" dirty="0" err="1">
                <a:solidFill>
                  <a:schemeClr val="tx1"/>
                </a:solidFill>
                <a:effectLst/>
                <a:latin typeface="+mn-lt"/>
                <a:ea typeface="+mn-ea"/>
                <a:cs typeface="+mn-cs"/>
              </a:rPr>
              <a:t>farside</a:t>
            </a:r>
            <a:r>
              <a:rPr lang="en-US" sz="1200" b="0" i="0" kern="1200" dirty="0">
                <a:solidFill>
                  <a:schemeClr val="tx1"/>
                </a:solidFill>
                <a:effectLst/>
                <a:latin typeface="+mn-lt"/>
                <a:ea typeface="+mn-ea"/>
                <a:cs typeface="+mn-cs"/>
              </a:rPr>
              <a:t> reveals the distribution of mantle materials violently ejected during the basin-forming impact.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Here, thorium abundance is represented by a rainbow color scale, with high-thorium areas shown in red, trending to purple and grey with lower abundances.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Two craters in the northwestern region of the basin exhibit especially high thorium abundance (indicated in red on the map), suggesting the presence of abundant mantle materials currently exposed on the surface.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Lunar Reconnaissance Orbiter (LRO) is NASA’s flagship mission at the Moon, and it’s been orbiting the Moon for over 10 years! LRO is building on the legacy of Apollo, reshaping our understanding of our nearest neighbor in space – revealing an unexpectedly dynamic world right beside our own. And, it’s helping us prepare for the next phase in human exploration of the Moon through the Artemis program.</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-Using data from LRO, Lunar Prospector, and the Moon Mineralogy Mapper instrument on board India’s </a:t>
            </a:r>
            <a:r>
              <a:rPr lang="en-US" sz="1200" b="0" i="0" u="none" strike="noStrike" kern="1200" dirty="0" err="1">
                <a:solidFill>
                  <a:schemeClr val="tx1"/>
                </a:solidFill>
                <a:effectLst/>
                <a:latin typeface="+mn-lt"/>
                <a:ea typeface="+mn-ea"/>
                <a:cs typeface="+mn-cs"/>
              </a:rPr>
              <a:t>Chandrayaan</a:t>
            </a:r>
            <a:r>
              <a:rPr lang="en-US" sz="1200" b="0" i="0" u="none" strike="noStrike" kern="1200" dirty="0">
                <a:solidFill>
                  <a:schemeClr val="tx1"/>
                </a:solidFill>
                <a:effectLst/>
                <a:latin typeface="+mn-lt"/>
                <a:ea typeface="+mn-ea"/>
                <a:cs typeface="+mn-cs"/>
              </a:rPr>
              <a:t>-I spacecraft, scientists have identified likely locations for NASA’s Artemis missions to find and collect pieces of the Moon’s mantle.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years, scientists have been puzzled by a radioactive anomaly in the northwest quadrant of the South Pole – Aitken Basin on the lunar far side. The team’s analysis demonstrates that the composition of this anomaly is consistent with the “sludge” that forms in the uppermost mantle at the very end of magma ocean crystallization. Because this sludge is very dense, scientists have previously assumed that it should completely sink into the lower mantle early in lunar history.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But, recent models and experiments indicate that some of this sludge gets trapped in the upper mantle, and later excavated by this vast impact basin. So, this northwest region of the South Pole – Aitken Basin is the best location to access excavated mantle materials currently on the lunar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precious rocks born deep within the Moon can help us understand how our Moon and other rocky worlds evolved.</a:t>
            </a:r>
            <a:endParaRPr lang="en-US" dirty="0"/>
          </a:p>
          <a:p>
            <a:r>
              <a:rPr lang="en-US" dirty="0"/>
              <a:t>-More info: </a:t>
            </a:r>
            <a:r>
              <a:rPr lang="en-US" i="1" dirty="0"/>
              <a:t>https://www.nasa.gov/feature/goddard/2021/lro-deep-secrets-of-moon</a:t>
            </a:r>
          </a:p>
        </p:txBody>
      </p:sp>
      <p:sp>
        <p:nvSpPr>
          <p:cNvPr id="4" name="Slide Number Placeholder 3"/>
          <p:cNvSpPr>
            <a:spLocks noGrp="1"/>
          </p:cNvSpPr>
          <p:nvPr>
            <p:ph type="sldNum" sz="quarter" idx="5"/>
          </p:nvPr>
        </p:nvSpPr>
        <p:spPr/>
        <p:txBody>
          <a:bodyPr/>
          <a:lstStyle/>
          <a:p>
            <a:fld id="{BE7B85CD-DF83-C140-9F69-7242B2DB2DF4}" type="slidenum">
              <a:rPr lang="en-US" smtClean="0"/>
              <a:t>13</a:t>
            </a:fld>
            <a:endParaRPr lang="en-US"/>
          </a:p>
        </p:txBody>
      </p:sp>
    </p:spTree>
    <p:extLst>
      <p:ext uri="{BB962C8B-B14F-4D97-AF65-F5344CB8AC3E}">
        <p14:creationId xmlns:p14="http://schemas.microsoft.com/office/powerpoint/2010/main" val="113288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it-IT" sz="1200" b="0" i="1" kern="1200" dirty="0">
                <a:solidFill>
                  <a:schemeClr val="tx1"/>
                </a:solidFill>
                <a:effectLst/>
                <a:latin typeface="+mn-lt"/>
                <a:ea typeface="+mn-ea"/>
                <a:cs typeface="+mn-cs"/>
              </a:rPr>
              <a:t>NASA/GSFC/Arizona State University </a:t>
            </a:r>
            <a:r>
              <a:rPr lang="it-IT" sz="1200" b="0" i="0" kern="1200" dirty="0">
                <a:solidFill>
                  <a:schemeClr val="tx1"/>
                </a:solidFill>
                <a:effectLst/>
                <a:latin typeface="+mn-lt"/>
                <a:ea typeface="+mn-ea"/>
                <a:cs typeface="+mn-cs"/>
                <a:sym typeface="Wingdings" panose="05000000000000000000" pitchFamily="2" charset="2"/>
              </a:rPr>
              <a:t> </a:t>
            </a:r>
            <a:r>
              <a:rPr lang="it-IT" sz="1200" b="0" i="1" kern="1200" dirty="0">
                <a:solidFill>
                  <a:schemeClr val="tx1"/>
                </a:solidFill>
                <a:effectLst/>
                <a:latin typeface="+mn-lt"/>
                <a:ea typeface="+mn-ea"/>
                <a:cs typeface="+mn-cs"/>
                <a:sym typeface="Wingdings" panose="05000000000000000000" pitchFamily="2" charset="2"/>
              </a:rPr>
              <a:t>http://lroc.sese.asu.edu/posts/384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the spring of 2018, the Lunar Reconnaissance Orbiter’s Miniature Inertial Measurement Unit (MIMU), a critical sensor used to help point the spacecraft’s instruments, was powered off to preserve its remaining life after exhibiting signs of decline due to natural aging in the harsh environment of space.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The MIMU is like a speedometer. It measures LRO’s speed of rotation. Without it, LRO was forced to rely only on data from star trackers - video cameras with image processing software that infers orientation based on star maps - to point and reorient the spacecraft. This limited the ability to reorient (slew) the spacecraft for science purposes.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To get LRO slewing again, NASA engineers developed a new algorithm that can estimate LRO’s speed of rotation by fusing star-tracker measurements together with other information available from LRO’s flight computer.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The algorithm developed for LRO is called Fast Maneuvering or ‘</a:t>
            </a:r>
            <a:r>
              <a:rPr lang="en-US" dirty="0" err="1">
                <a:cs typeface="Calibri"/>
              </a:rPr>
              <a:t>FastMan</a:t>
            </a:r>
            <a:r>
              <a:rPr lang="en-US" dirty="0">
                <a:cs typeface="Calibri"/>
              </a:rPr>
              <a:t>’, and it works in conjunction with LRO’s star-tracker-based controller. The maneuvers naturally steer around bright objects just like obstacle avoidance in a self-driving car.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A computer algorithm is a set of instructions to process data. </a:t>
            </a:r>
            <a:r>
              <a:rPr lang="en-US" dirty="0" err="1">
                <a:cs typeface="Calibri"/>
              </a:rPr>
              <a:t>FastMan</a:t>
            </a:r>
            <a:r>
              <a:rPr lang="en-US" dirty="0">
                <a:cs typeface="Calibri"/>
              </a:rPr>
              <a:t> was constructed by using software tools that are based on the same tools previously used by a NASA-Naval Postgraduate School team to reorient the International Space Station by combining forces from the space environment together with its gyroscopes rather than burning fuel by firing its thrusters. This “Zero Propellant Maneuver” is similar to a tacking maneuver used in sailing.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LRO undergoes frequent special slews as it orbits the Moon, and the ability to schedule these slews is constrained by the time it takes to perform them.</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With these new algorithms, LRO is again able to rapidly look to the side, and the spacecraft is in good health, with all instruments still collecting data.</a:t>
            </a:r>
            <a:endParaRPr lang="en-US" dirty="0">
              <a:cs typeface="Calibri"/>
            </a:endParaRPr>
          </a:p>
          <a:p>
            <a:r>
              <a:rPr lang="en-US" dirty="0">
                <a:cs typeface="Calibri"/>
              </a:rPr>
              <a:t>-More info: </a:t>
            </a:r>
            <a:r>
              <a:rPr lang="en-US" i="1" dirty="0"/>
              <a:t>https://www.nasa.gov/feature/goddard/2021/lro-new-tricks</a:t>
            </a:r>
            <a:endParaRPr lang="en-US" i="1" dirty="0">
              <a:cs typeface="Calibri"/>
            </a:endParaRPr>
          </a:p>
        </p:txBody>
      </p:sp>
      <p:sp>
        <p:nvSpPr>
          <p:cNvPr id="4" name="Slide Number Placeholder 3"/>
          <p:cNvSpPr>
            <a:spLocks noGrp="1"/>
          </p:cNvSpPr>
          <p:nvPr>
            <p:ph type="sldNum" sz="quarter" idx="5"/>
          </p:nvPr>
        </p:nvSpPr>
        <p:spPr/>
        <p:txBody>
          <a:bodyPr/>
          <a:lstStyle/>
          <a:p>
            <a:fld id="{BE7B85CD-DF83-C140-9F69-7242B2DB2DF4}" type="slidenum">
              <a:rPr lang="en-US" smtClean="0"/>
              <a:t>14</a:t>
            </a:fld>
            <a:endParaRPr lang="en-US"/>
          </a:p>
        </p:txBody>
      </p:sp>
    </p:spTree>
    <p:extLst>
      <p:ext uri="{BB962C8B-B14F-4D97-AF65-F5344CB8AC3E}">
        <p14:creationId xmlns:p14="http://schemas.microsoft.com/office/powerpoint/2010/main" val="664233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credit: </a:t>
            </a:r>
            <a:r>
              <a:rPr lang="en-US" sz="1200" i="1" kern="1200" dirty="0">
                <a:solidFill>
                  <a:schemeClr val="tx1"/>
                </a:solidFill>
                <a:effectLst/>
                <a:latin typeface="+mn-lt"/>
                <a:ea typeface="+mn-ea"/>
                <a:cs typeface="+mn-cs"/>
              </a:rPr>
              <a:t>NASA</a:t>
            </a:r>
            <a:r>
              <a:rPr lang="en-US" sz="1200" i="0"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sym typeface="Wingdings" panose="05000000000000000000" pitchFamily="2" charset="2"/>
              </a:rPr>
              <a:t> A data visualization showing the mountainous area west of Nobile crater and the smaller craters that litter its rim at the lunar South Pole.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282A41-83CD-403B-A707-1636450BA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052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-NASA’s Commercial Lunar Payload Services (CLPS) initiative enables the quick acquisition of lunar delivery services from companies to bring an assortment of robotic payloads to the Moon’s surface. Investigations and demonstrations launched on commercial Moon flights will help NASA study Earth’s nearest neighbor under the Artemis program.</a:t>
            </a:r>
          </a:p>
          <a:p>
            <a:r>
              <a:rPr lang="en-US" sz="1200" kern="1200" dirty="0">
                <a:solidFill>
                  <a:schemeClr val="tx1"/>
                </a:solidFill>
                <a:effectLst/>
                <a:latin typeface="+mn-lt"/>
                <a:ea typeface="+mn-ea"/>
                <a:cs typeface="+mn-cs"/>
              </a:rPr>
              <a:t>-The first CLPS instruments are planned for launch early next year.</a:t>
            </a:r>
          </a:p>
          <a:p>
            <a:r>
              <a:rPr lang="en-US" sz="1200" kern="1200" dirty="0">
                <a:solidFill>
                  <a:schemeClr val="tx1"/>
                </a:solidFill>
                <a:effectLst/>
                <a:latin typeface="+mn-lt"/>
                <a:ea typeface="+mn-ea"/>
                <a:cs typeface="+mn-cs"/>
              </a:rPr>
              <a:t>-Some of these upcoming payloads are listed below:</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2022:</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Astrobotic will carry 11 payloads to </a:t>
            </a:r>
            <a:r>
              <a:rPr lang="en-US" sz="1200" kern="1200" dirty="0" err="1">
                <a:solidFill>
                  <a:schemeClr val="tx1"/>
                </a:solidFill>
                <a:effectLst/>
                <a:latin typeface="+mn-lt"/>
                <a:ea typeface="+mn-ea"/>
                <a:cs typeface="+mn-cs"/>
              </a:rPr>
              <a:t>Lacus</a:t>
            </a:r>
            <a:r>
              <a:rPr lang="en-US" sz="1200" kern="1200" dirty="0">
                <a:solidFill>
                  <a:schemeClr val="tx1"/>
                </a:solidFill>
                <a:effectLst/>
                <a:latin typeface="+mn-lt"/>
                <a:ea typeface="+mn-ea"/>
                <a:cs typeface="+mn-cs"/>
              </a:rPr>
              <a:t> Mortis, a larger crater on the near side of the Moon.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Intuitive Machines will carry six payloads to Oceanus </a:t>
            </a:r>
            <a:r>
              <a:rPr lang="en-US" sz="1200" kern="1200" dirty="0" err="1">
                <a:solidFill>
                  <a:schemeClr val="tx1"/>
                </a:solidFill>
                <a:effectLst/>
                <a:latin typeface="+mn-lt"/>
                <a:ea typeface="+mn-ea"/>
                <a:cs typeface="+mn-cs"/>
              </a:rPr>
              <a:t>Procellarum</a:t>
            </a:r>
            <a:r>
              <a:rPr lang="en-US" sz="1200" kern="1200" dirty="0">
                <a:solidFill>
                  <a:schemeClr val="tx1"/>
                </a:solidFill>
                <a:effectLst/>
                <a:latin typeface="+mn-lt"/>
                <a:ea typeface="+mn-ea"/>
                <a:cs typeface="+mn-cs"/>
              </a:rPr>
              <a:t>, a scientifically intriguing dark spot on the Moon, in early 2022.</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Intuitive Machines will also deliver the PRIME-1 drill to the Moon by December 2022.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2023:</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Astrobotic will deliver NASA’s VIPER mission to the lunar South Pole in late 2023.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Firefly Aerospace will deliver a suite of payloads to a non-polar region of the Moon in 2023.</a:t>
            </a:r>
          </a:p>
          <a:p>
            <a:pPr marL="1085850" lvl="2" indent="-171450">
              <a:buFont typeface="Arial" panose="020B0604020202020204" pitchFamily="34" charset="0"/>
              <a:buChar char="•"/>
            </a:pPr>
            <a:r>
              <a:rPr lang="en-US" sz="1200" kern="1200" dirty="0" err="1">
                <a:solidFill>
                  <a:schemeClr val="tx1"/>
                </a:solidFill>
                <a:effectLst/>
                <a:latin typeface="+mn-lt"/>
                <a:ea typeface="+mn-ea"/>
                <a:cs typeface="+mn-cs"/>
              </a:rPr>
              <a:t>Masten</a:t>
            </a:r>
            <a:r>
              <a:rPr lang="en-US" sz="1200" kern="1200" dirty="0">
                <a:solidFill>
                  <a:schemeClr val="tx1"/>
                </a:solidFill>
                <a:effectLst/>
                <a:latin typeface="+mn-lt"/>
                <a:ea typeface="+mn-ea"/>
                <a:cs typeface="+mn-cs"/>
              </a:rPr>
              <a:t> Space Systems will deliver and operate eight payloads – with nine science and technology instruments – to the lunar South Pole in 2023.</a:t>
            </a:r>
          </a:p>
          <a:p>
            <a:r>
              <a:rPr lang="en-US" sz="1200" kern="1200" dirty="0">
                <a:solidFill>
                  <a:schemeClr val="tx1"/>
                </a:solidFill>
                <a:effectLst/>
                <a:latin typeface="+mn-lt"/>
                <a:ea typeface="+mn-ea"/>
                <a:cs typeface="+mn-cs"/>
              </a:rPr>
              <a:t>-More info: </a:t>
            </a:r>
            <a:r>
              <a:rPr lang="en-US" sz="1200" i="1" kern="1200" dirty="0">
                <a:solidFill>
                  <a:schemeClr val="tx1"/>
                </a:solidFill>
                <a:effectLst/>
                <a:latin typeface="+mn-lt"/>
                <a:ea typeface="+mn-ea"/>
                <a:cs typeface="+mn-cs"/>
              </a:rPr>
              <a:t>https://www.nasa.gov/clps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a:t>
            </a:r>
            <a:r>
              <a:rPr lang="en-US" i="1" dirty="0"/>
              <a:t>https://www.nasa.gov/viper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13BE3-837D-ED4F-B0CF-EC6C06EFEC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2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i="1" dirty="0"/>
              <a:t>Honeybee Robotics </a:t>
            </a:r>
            <a:r>
              <a:rPr lang="en-US" i="0" dirty="0">
                <a:sym typeface="Wingdings" panose="05000000000000000000" pitchFamily="2" charset="2"/>
              </a:rPr>
              <a:t> </a:t>
            </a:r>
            <a:r>
              <a:rPr lang="en-US" sz="1200" b="0" i="0" kern="1200" dirty="0">
                <a:solidFill>
                  <a:schemeClr val="tx1"/>
                </a:solidFill>
                <a:effectLst/>
                <a:latin typeface="+mn-lt"/>
                <a:ea typeface="+mn-ea"/>
                <a:cs typeface="+mn-cs"/>
              </a:rPr>
              <a:t>The Regolith and Ice Drill for Exploring New Terrain (TRIDENT) Engineering Development Unit performs testing at Honeybee Robotics. </a:t>
            </a:r>
          </a:p>
          <a:p>
            <a:r>
              <a:rPr lang="en-US" sz="1200" b="0" i="0" kern="1200" dirty="0">
                <a:solidFill>
                  <a:schemeClr val="tx1"/>
                </a:solidFill>
                <a:effectLst/>
                <a:latin typeface="+mn-lt"/>
                <a:ea typeface="+mn-ea"/>
                <a:cs typeface="+mn-cs"/>
              </a:rPr>
              <a:t>-</a:t>
            </a:r>
            <a:r>
              <a:rPr lang="en-US" dirty="0"/>
              <a:t>50 years ago, Apollo 15 astronauts used the Apollo Lunar Surface Drill to gather geological samples for the first time.</a:t>
            </a:r>
          </a:p>
          <a:p>
            <a:pPr marL="628650" lvl="1" indent="-171450">
              <a:buFont typeface="Arial" panose="020B0604020202020204" pitchFamily="34" charset="0"/>
              <a:buChar char="•"/>
            </a:pPr>
            <a:r>
              <a:rPr lang="en-US" dirty="0"/>
              <a:t>Now, under NASA’s Artemis program, a new drill will be headed to the lunar surface as a commercially delivered payload via the Commercial Lunar Payload Services (CLPS) initiative.</a:t>
            </a:r>
          </a:p>
          <a:p>
            <a:pPr marL="1085850" lvl="2" indent="-171450">
              <a:buFont typeface="Arial" panose="020B0604020202020204" pitchFamily="34" charset="0"/>
              <a:buChar char="•"/>
            </a:pPr>
            <a:r>
              <a:rPr lang="en-US" dirty="0"/>
              <a:t>The Regolith and Ice Drill for Exploring New Terrain (TRIDENT) is key to locating ice and other resources on the Moon.</a:t>
            </a:r>
          </a:p>
          <a:p>
            <a:r>
              <a:rPr lang="en-US" sz="1200" b="0" i="0" kern="1200" dirty="0">
                <a:solidFill>
                  <a:schemeClr val="tx1"/>
                </a:solidFill>
                <a:effectLst/>
                <a:latin typeface="+mn-lt"/>
                <a:ea typeface="+mn-ea"/>
                <a:cs typeface="+mn-cs"/>
              </a:rPr>
              <a:t>-TRIDENT is a drill on the Polar Resources Ice Mining Experiment-1 (PRIME-1), scheduled to take flight in late 2022.</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Designed by Honeybee Robotics to sample lunar regolith (soil), TRIDENT will help understand the physical properties of the lunar regolith while also allowing analysis of the resources present in samples taken from various depths.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One major difference between TRIDENT and its Apollo counterpart is that TRIDENT does not need astronauts to operate it manually.</a:t>
            </a:r>
          </a:p>
          <a:p>
            <a:r>
              <a:rPr lang="en-US" sz="1200" b="0" i="0" kern="1200" dirty="0">
                <a:solidFill>
                  <a:schemeClr val="tx1"/>
                </a:solidFill>
                <a:effectLst/>
                <a:latin typeface="+mn-lt"/>
                <a:ea typeface="+mn-ea"/>
                <a:cs typeface="+mn-cs"/>
              </a:rPr>
              <a:t>-The Polar Resources Ice Mining Experiment-1 (PRIME-1) will be the first in-situ resource utilization demonstration on the Moon.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For the first time, NASA will robotically sample and analyze for ice from below the surface. PRIME-1 will use TRIDENT to drill in a single location at a site with a high likelihood of having water – whether in liquid or ice form. It will drill down about 3 feet (1 meter) below the surface, each time bringing up samples that NASA will analyze with a scientific instrument – the Mass Spectrometer observing lunar operations (</a:t>
            </a:r>
            <a:r>
              <a:rPr lang="en-US" sz="1200" b="0" i="0" kern="1200" dirty="0" err="1">
                <a:solidFill>
                  <a:schemeClr val="tx1"/>
                </a:solidFill>
                <a:effectLst/>
                <a:latin typeface="+mn-lt"/>
                <a:ea typeface="+mn-ea"/>
                <a:cs typeface="+mn-cs"/>
              </a:rPr>
              <a:t>MSolo</a:t>
            </a:r>
            <a:r>
              <a:rPr lang="en-US" sz="1200" b="0" i="0" kern="1200" dirty="0">
                <a:solidFill>
                  <a:schemeClr val="tx1"/>
                </a:solidFill>
                <a:effectLst/>
                <a:latin typeface="+mn-lt"/>
                <a:ea typeface="+mn-ea"/>
                <a:cs typeface="+mn-cs"/>
              </a:rPr>
              <a:t>). </a:t>
            </a:r>
            <a:endParaRPr lang="en-US" dirty="0"/>
          </a:p>
          <a:p>
            <a:r>
              <a:rPr lang="en-US" sz="1200" b="0" i="0" kern="1200" dirty="0">
                <a:solidFill>
                  <a:schemeClr val="tx1"/>
                </a:solidFill>
                <a:effectLst/>
                <a:latin typeface="+mn-lt"/>
                <a:ea typeface="+mn-ea"/>
                <a:cs typeface="+mn-cs"/>
              </a:rPr>
              <a:t>-What PRIME-1 discovers will help to update resource models for where explorers are most likely to find water on the Moon.</a:t>
            </a:r>
            <a:endParaRPr lang="en-US" dirty="0"/>
          </a:p>
          <a:p>
            <a:r>
              <a:rPr lang="en-US" dirty="0"/>
              <a:t>-More info: </a:t>
            </a:r>
            <a:r>
              <a:rPr lang="en-US" i="1" dirty="0"/>
              <a:t>https://www.nasa.gov/feature/apollo-to-artemis-drilling-on-the-moon/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B85CD-DF83-C140-9F69-7242B2DB2D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0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0" i="1" kern="1200" dirty="0">
                <a:solidFill>
                  <a:schemeClr val="tx1"/>
                </a:solidFill>
                <a:effectLst/>
                <a:latin typeface="+mn-lt"/>
                <a:ea typeface="+mn-ea"/>
                <a:cs typeface="+mn-cs"/>
              </a:rPr>
              <a:t>NASA’s Scientific Visualization Studio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2023, NASA’s Volatiles Investigating Polar Exploration Rover (VIPER) will land near the western edge of Nobile crater at the Moon’s South Pole to map and explore the region’s surface and subsurface for water and other resources.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NASA’s first mobile robotic mission to the Moon.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the Artemis program, VIPER will launch on a SpaceX Falcon-Heavy rocket for delivery to the Moon by Astrobotic’s Griffin lander under NASA’s Commercial Lunar Payload Services (CLPS)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Moon’s South Pole is one of the coldest areas in our solar system. No prior missions to the Moon’s surface have explored it – scientists have thus far only studied the region using remote sensing instruments, including those on NASA’s Lunar Reconnaissance Orbiter (LRO) and the Lunar Crater Observation and Sensing Satellite (LCROSS). Data from these and other missions helped scientists conclude that ice and other potential resources exist in permanently shadowed areas of the Moon near the poles.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an extensive landing site selection process, on September 20, 2021, the mountainous area west of Nobile crater was announced as VIPER’s landing site due to its rover-accessible terrain and array of nearby sites of scientific interest, including permanently shadowed areas.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Nobile crater is an impact crater that was formed through a collision with another smaller celestial body, and is almost permanently covered in shadows, allowing ice to exist there. Smaller, more accessible craters surrounding Nobile’s perimeter, will also provide VIPER with ideal locations to investigate in its search for ice and other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 </a:t>
            </a:r>
            <a:r>
              <a:rPr lang="en-US" i="1" dirty="0"/>
              <a:t>https://www.nasa.gov/press-release/nasa-s-artemis-rover-to-land-near-nobile-region-of-moon-s-south-pole</a:t>
            </a:r>
            <a:endParaRPr lang="en-US"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t>-Learn more about VIPER: </a:t>
            </a:r>
            <a:r>
              <a:rPr lang="en-US" i="1" u="none" dirty="0"/>
              <a:t>https://www.nasa.gov/viper</a:t>
            </a:r>
            <a:endParaRPr lang="en-US" i="1" dirty="0"/>
          </a:p>
        </p:txBody>
      </p:sp>
      <p:sp>
        <p:nvSpPr>
          <p:cNvPr id="4" name="Slide Number Placeholder 3"/>
          <p:cNvSpPr>
            <a:spLocks noGrp="1"/>
          </p:cNvSpPr>
          <p:nvPr>
            <p:ph type="sldNum" sz="quarter" idx="5"/>
          </p:nvPr>
        </p:nvSpPr>
        <p:spPr/>
        <p:txBody>
          <a:bodyPr/>
          <a:lstStyle/>
          <a:p>
            <a:fld id="{BE7B85CD-DF83-C140-9F69-7242B2DB2DF4}" type="slidenum">
              <a:rPr lang="en-US" smtClean="0"/>
              <a:t>18</a:t>
            </a:fld>
            <a:endParaRPr lang="en-US"/>
          </a:p>
        </p:txBody>
      </p:sp>
    </p:spTree>
    <p:extLst>
      <p:ext uri="{BB962C8B-B14F-4D97-AF65-F5344CB8AC3E}">
        <p14:creationId xmlns:p14="http://schemas.microsoft.com/office/powerpoint/2010/main" val="2024293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200" b="0" i="1" kern="1200" dirty="0">
                <a:solidFill>
                  <a:schemeClr val="tx1"/>
                </a:solidFill>
                <a:effectLst/>
                <a:latin typeface="+mn-lt"/>
                <a:ea typeface="+mn-ea"/>
                <a:cs typeface="+mn-cs"/>
              </a:rPr>
              <a:t>Korea Aerospace Research Institute (KARI)</a:t>
            </a:r>
            <a:r>
              <a:rPr lang="en-US" i="1" dirty="0"/>
              <a:t> </a:t>
            </a:r>
            <a:r>
              <a:rPr lang="pt-BR" i="0" dirty="0">
                <a:sym typeface="Wingdings" panose="05000000000000000000" pitchFamily="2" charset="2"/>
              </a:rPr>
              <a:t> </a:t>
            </a:r>
            <a:r>
              <a:rPr lang="en-US" i="0" dirty="0">
                <a:sym typeface="Wingdings" panose="05000000000000000000" pitchFamily="2" charset="2"/>
              </a:rPr>
              <a:t>A rendering of the Korea Pathfinder Lunar Orbiter (KPLO).</a:t>
            </a:r>
          </a:p>
          <a:p>
            <a:r>
              <a:rPr lang="en-US" i="0" dirty="0">
                <a:sym typeface="Wingdings" panose="05000000000000000000" pitchFamily="2" charset="2"/>
              </a:rPr>
              <a:t>-T</a:t>
            </a:r>
            <a:r>
              <a:rPr lang="en-US" sz="1200" b="0" i="0" kern="1200" dirty="0">
                <a:solidFill>
                  <a:schemeClr val="tx1"/>
                </a:solidFill>
                <a:effectLst/>
                <a:latin typeface="+mn-lt"/>
                <a:ea typeface="+mn-ea"/>
                <a:cs typeface="+mn-cs"/>
              </a:rPr>
              <a:t>he Korea Pathfinder Lunar Orbiter (KPLO) is South Korea’s first lunar mission, and it </a:t>
            </a:r>
            <a:r>
              <a:rPr lang="en-US" i="0" dirty="0">
                <a:sym typeface="Wingdings" panose="05000000000000000000" pitchFamily="2" charset="2"/>
              </a:rPr>
              <a:t>will be equipped with five payloads developed in Korea and one payload developed by NASA.</a:t>
            </a:r>
          </a:p>
          <a:p>
            <a:pPr marL="628650" lvl="1" indent="-171450">
              <a:buFont typeface="Arial" panose="020B0604020202020204" pitchFamily="34" charset="0"/>
              <a:buChar char="•"/>
            </a:pPr>
            <a:r>
              <a:rPr lang="en-US" i="0" dirty="0">
                <a:sym typeface="Wingdings" panose="05000000000000000000" pitchFamily="2" charset="2"/>
              </a:rPr>
              <a:t>It is developed and managed by the Korea Aerospace Research Institute (KARI) and is scheduled to launch in August 2022 from Cape Canaveral, Florida.</a:t>
            </a:r>
          </a:p>
          <a:p>
            <a:pPr marL="628650" lvl="1" indent="-171450">
              <a:buFont typeface="Arial" panose="020B0604020202020204" pitchFamily="34" charset="0"/>
              <a:buChar char="•"/>
            </a:pPr>
            <a:r>
              <a:rPr lang="en-US" i="0" dirty="0">
                <a:sym typeface="Wingdings" panose="05000000000000000000" pitchFamily="2" charset="2"/>
              </a:rPr>
              <a:t>It is expected to orbit the Moon for one year. </a:t>
            </a:r>
          </a:p>
          <a:p>
            <a:pPr marL="628650" lvl="1" indent="-171450">
              <a:buFont typeface="Arial" panose="020B0604020202020204" pitchFamily="34" charset="0"/>
              <a:buChar char="•"/>
            </a:pPr>
            <a:r>
              <a:rPr lang="en-US" i="0" dirty="0">
                <a:sym typeface="Wingdings" panose="05000000000000000000" pitchFamily="2" charset="2"/>
              </a:rPr>
              <a:t>The goals of the mission are to develop indigenous lunar exploration technologies, demonstrate a “space internet,” and conduct scientific investigations of the lunar environment, topography, and resources, as well as identify potential landing sites for future missions.</a:t>
            </a:r>
            <a:endParaRPr lang="pt-BR" i="0" dirty="0">
              <a:sym typeface="Wingdings" panose="05000000000000000000" pitchFamily="2" charset="2"/>
            </a:endParaRPr>
          </a:p>
          <a:p>
            <a:r>
              <a:rPr lang="pt-BR" i="0" dirty="0">
                <a:sym typeface="Wingdings" panose="05000000000000000000" pitchFamily="2" charset="2"/>
              </a:rPr>
              <a:t>-Mission website: </a:t>
            </a:r>
            <a:r>
              <a:rPr lang="pt-BR" i="1" dirty="0">
                <a:sym typeface="Wingdings" panose="05000000000000000000" pitchFamily="2" charset="2"/>
              </a:rPr>
              <a:t>https://www.kari.re.kr/eng/sub03_04_01.do</a:t>
            </a:r>
          </a:p>
          <a:p>
            <a:r>
              <a:rPr lang="pt-BR" i="0" dirty="0">
                <a:sym typeface="Wingdings" panose="05000000000000000000" pitchFamily="2" charset="2"/>
              </a:rPr>
              <a:t>-More info: </a:t>
            </a:r>
            <a:r>
              <a:rPr lang="pt-BR" i="1" dirty="0">
                <a:sym typeface="Wingdings" panose="05000000000000000000" pitchFamily="2" charset="2"/>
              </a:rPr>
              <a:t>https://nssdc.gsfc.nasa.gov/nmc/spacecraft/display.action?id=KPLO</a:t>
            </a:r>
            <a:endParaRPr lang="en-US" i="1" dirty="0"/>
          </a:p>
        </p:txBody>
      </p:sp>
      <p:sp>
        <p:nvSpPr>
          <p:cNvPr id="4" name="Slide Number Placeholder 3"/>
          <p:cNvSpPr>
            <a:spLocks noGrp="1"/>
          </p:cNvSpPr>
          <p:nvPr>
            <p:ph type="sldNum" sz="quarter" idx="5"/>
          </p:nvPr>
        </p:nvSpPr>
        <p:spPr/>
        <p:txBody>
          <a:bodyPr/>
          <a:lstStyle/>
          <a:p>
            <a:fld id="{BE7B85CD-DF83-C140-9F69-7242B2DB2DF4}" type="slidenum">
              <a:rPr lang="en-US" smtClean="0"/>
              <a:t>19</a:t>
            </a:fld>
            <a:endParaRPr lang="en-US"/>
          </a:p>
        </p:txBody>
      </p:sp>
    </p:spTree>
    <p:extLst>
      <p:ext uri="{BB962C8B-B14F-4D97-AF65-F5344CB8AC3E}">
        <p14:creationId xmlns:p14="http://schemas.microsoft.com/office/powerpoint/2010/main" val="288484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International Observe the Moon Night is a worldwide celebration of lunar science and exploration, celestial observation, and our cultural and personal connections to the Moon. Every autumn, we invite everyone on Earth to observe, learn about, and celebrate the Moon together. People participate in a variety of ways, including hosting or attending virtual or in-person events and observing the Moon from home. Participants also connect online with fellow lunar enthusiasts around the world through our social media platforms.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 more and register on our website: </a:t>
            </a:r>
            <a:r>
              <a:rPr lang="en-US" sz="1200" i="1" kern="1200" dirty="0">
                <a:solidFill>
                  <a:schemeClr val="tx1"/>
                </a:solidFill>
                <a:effectLst/>
                <a:latin typeface="+mn-lt"/>
                <a:ea typeface="+mn-ea"/>
                <a:cs typeface="+mn-cs"/>
              </a:rPr>
              <a:t>https://moon.nasa.gov/observe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282A41-83CD-403B-A707-1636450BA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676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pt-BR" sz="1200" i="1" dirty="0">
                <a:solidFill>
                  <a:prstClr val="white"/>
                </a:solidFill>
                <a:latin typeface="Century Gothic" panose="020B0502020202020204" pitchFamily="34" charset="0"/>
                <a:ea typeface="Kozuka Gothic Pr6N L" pitchFamily="34" charset="-128"/>
              </a:rPr>
              <a:t>JAXA/ISAS</a:t>
            </a:r>
            <a:r>
              <a:rPr kumimoji="0" lang="en-US" sz="1200" b="0" i="1"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rPr>
              <a:t> </a:t>
            </a:r>
            <a:r>
              <a:rPr lang="pt-BR" i="0" dirty="0">
                <a:sym typeface="Wingdings" panose="05000000000000000000" pitchFamily="2" charset="2"/>
              </a:rPr>
              <a:t> A representation of the Smart Lander for Investigating Moon (SLIM) probe.</a:t>
            </a:r>
          </a:p>
          <a:p>
            <a:r>
              <a:rPr lang="pt-BR" i="0" dirty="0">
                <a:sym typeface="Wingdings" panose="05000000000000000000" pitchFamily="2" charset="2"/>
              </a:rPr>
              <a:t>-</a:t>
            </a:r>
            <a:r>
              <a:rPr lang="en-US" i="0" dirty="0">
                <a:sym typeface="Wingdings" panose="05000000000000000000" pitchFamily="2" charset="2"/>
              </a:rPr>
              <a:t>The Smart Lander for Investigating Moon (SLIM) is a Japan Aerospace Exploration Agency (JAXA) mission designed to demonstrate accurate lunar landing techniques by a small spacecraft.</a:t>
            </a:r>
          </a:p>
          <a:p>
            <a:pPr marL="628650" lvl="1" indent="-171450">
              <a:buFont typeface="Arial" panose="020B0604020202020204" pitchFamily="34" charset="0"/>
              <a:buChar char="•"/>
            </a:pPr>
            <a:r>
              <a:rPr lang="en-US" i="0" dirty="0">
                <a:sym typeface="Wingdings" panose="05000000000000000000" pitchFamily="2" charset="2"/>
              </a:rPr>
              <a:t>SLIM is a mission for researching the pinpoint landing technology (landing accuracy within 100 m) necessary for future lunar probes and verifying this on the surface of the Moon with a small-scale probe (2.4 m by 2.7 m by 1.7 m).</a:t>
            </a:r>
          </a:p>
          <a:p>
            <a:pPr marL="628650" lvl="1" indent="-171450">
              <a:buFont typeface="Arial" panose="020B0604020202020204" pitchFamily="34" charset="0"/>
              <a:buChar char="•"/>
            </a:pPr>
            <a:r>
              <a:rPr lang="en-US" i="0" dirty="0">
                <a:sym typeface="Wingdings" panose="05000000000000000000" pitchFamily="2" charset="2"/>
              </a:rPr>
              <a:t>High accuracy landings near specific targets of study have become highly desired, and the SLIM lander would allow humans to make a qualitative shift towards being able to land where we’d like to and not just where it is easy, as has typically been the case.</a:t>
            </a:r>
            <a:endParaRPr lang="pt-BR" i="0" dirty="0">
              <a:sym typeface="Wingdings" panose="05000000000000000000" pitchFamily="2" charset="2"/>
            </a:endParaRPr>
          </a:p>
          <a:p>
            <a:r>
              <a:rPr lang="pt-BR" i="0" dirty="0">
                <a:sym typeface="Wingdings" panose="05000000000000000000" pitchFamily="2" charset="2"/>
              </a:rPr>
              <a:t>-</a:t>
            </a:r>
            <a:r>
              <a:rPr lang="en-US" sz="1200" b="0" i="0" kern="1200" dirty="0">
                <a:solidFill>
                  <a:schemeClr val="tx1"/>
                </a:solidFill>
                <a:effectLst/>
                <a:latin typeface="+mn-lt"/>
                <a:ea typeface="+mn-ea"/>
                <a:cs typeface="+mn-cs"/>
              </a:rPr>
              <a:t>SLIM is scheduled to launch as a “ride-share” payload with the X-Ray Imaging and Spectroscopy Mission (</a:t>
            </a:r>
            <a:r>
              <a:rPr lang="en-US" sz="1200" b="0" i="0" kern="1200">
                <a:solidFill>
                  <a:schemeClr val="tx1"/>
                </a:solidFill>
                <a:effectLst/>
                <a:latin typeface="+mn-lt"/>
                <a:ea typeface="+mn-ea"/>
                <a:cs typeface="+mn-cs"/>
              </a:rPr>
              <a:t>XRISM) </a:t>
            </a:r>
            <a:r>
              <a:rPr lang="en-US" sz="1200" b="0" i="0" kern="1200" dirty="0">
                <a:solidFill>
                  <a:schemeClr val="tx1"/>
                </a:solidFill>
                <a:effectLst/>
                <a:latin typeface="+mn-lt"/>
                <a:ea typeface="+mn-ea"/>
                <a:cs typeface="+mn-cs"/>
              </a:rPr>
              <a:t>in 2022 from the </a:t>
            </a:r>
            <a:r>
              <a:rPr lang="en-US" sz="1200" b="0" i="0" kern="1200" dirty="0" err="1">
                <a:solidFill>
                  <a:schemeClr val="tx1"/>
                </a:solidFill>
                <a:effectLst/>
                <a:latin typeface="+mn-lt"/>
                <a:ea typeface="+mn-ea"/>
                <a:cs typeface="+mn-cs"/>
              </a:rPr>
              <a:t>Tanegashima</a:t>
            </a:r>
            <a:r>
              <a:rPr lang="en-US" sz="1200" b="0" i="0" kern="1200" dirty="0">
                <a:solidFill>
                  <a:schemeClr val="tx1"/>
                </a:solidFill>
                <a:effectLst/>
                <a:latin typeface="+mn-lt"/>
                <a:ea typeface="+mn-ea"/>
                <a:cs typeface="+mn-cs"/>
              </a:rPr>
              <a:t> Space Center in Japan</a:t>
            </a:r>
            <a:r>
              <a:rPr lang="en-US" i="0" dirty="0">
                <a:sym typeface="Wingdings" panose="05000000000000000000" pitchFamily="2" charset="2"/>
              </a:rPr>
              <a:t>.</a:t>
            </a:r>
            <a:endParaRPr lang="pt-BR" i="0" dirty="0">
              <a:sym typeface="Wingdings" panose="05000000000000000000" pitchFamily="2" charset="2"/>
            </a:endParaRPr>
          </a:p>
          <a:p>
            <a:r>
              <a:rPr lang="pt-BR" i="0" dirty="0">
                <a:sym typeface="Wingdings" panose="05000000000000000000" pitchFamily="2" charset="2"/>
              </a:rPr>
              <a:t>-More info: </a:t>
            </a:r>
            <a:r>
              <a:rPr lang="pt-BR" i="1" dirty="0">
                <a:sym typeface="Wingdings" panose="05000000000000000000" pitchFamily="2" charset="2"/>
              </a:rPr>
              <a:t>https://global.jaxa.jp/projects/sas/slim/</a:t>
            </a:r>
            <a:endParaRPr lang="en-US" i="1" dirty="0"/>
          </a:p>
        </p:txBody>
      </p:sp>
      <p:sp>
        <p:nvSpPr>
          <p:cNvPr id="4" name="Slide Number Placeholder 3"/>
          <p:cNvSpPr>
            <a:spLocks noGrp="1"/>
          </p:cNvSpPr>
          <p:nvPr>
            <p:ph type="sldNum" sz="quarter" idx="5"/>
          </p:nvPr>
        </p:nvSpPr>
        <p:spPr/>
        <p:txBody>
          <a:bodyPr/>
          <a:lstStyle/>
          <a:p>
            <a:fld id="{BE7B85CD-DF83-C140-9F69-7242B2DB2DF4}" type="slidenum">
              <a:rPr lang="en-US" smtClean="0"/>
              <a:t>20</a:t>
            </a:fld>
            <a:endParaRPr lang="en-US"/>
          </a:p>
        </p:txBody>
      </p:sp>
    </p:spTree>
    <p:extLst>
      <p:ext uri="{BB962C8B-B14F-4D97-AF65-F5344CB8AC3E}">
        <p14:creationId xmlns:p14="http://schemas.microsoft.com/office/powerpoint/2010/main" val="253361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International Observe the Moon Night is a global event – people all around the world are invited to share in a celebration of lunar observation, science, and exploration.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Graphic source: </a:t>
            </a:r>
            <a:r>
              <a:rPr lang="en-US" sz="1200" i="1" kern="1200" dirty="0">
                <a:solidFill>
                  <a:schemeClr val="tx1"/>
                </a:solidFill>
                <a:effectLst/>
                <a:latin typeface="+mn-lt"/>
                <a:ea typeface="+mn-ea"/>
                <a:cs typeface="+mn-cs"/>
              </a:rPr>
              <a:t>https://moon.nasa.gov/resources/461/celebrate-international-observe-the-moon-night/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282A41-83CD-403B-A707-1636450BA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15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multiple entryways into participating in International Observe the Moon Night. Our website contains a page dedicated to registration, where people can search for events that are already planned (both in-person and virtual), register their own events, or sign up as individual lunar observers. Events can be scheduled anytime in the two-week period surrounding the main International Observe the Moon Night date in order to better accommodate event hosts and 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Register and get yourself on the map!: </a:t>
            </a:r>
            <a:r>
              <a:rPr lang="en-US" sz="1200" i="1" kern="1200" dirty="0">
                <a:solidFill>
                  <a:schemeClr val="tx1"/>
                </a:solidFill>
                <a:effectLst/>
                <a:latin typeface="+mn-lt"/>
                <a:ea typeface="+mn-ea"/>
                <a:cs typeface="+mn-cs"/>
              </a:rPr>
              <a:t>https://moon.nasa.gov/observe-the-moon-night/register/private-event/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7B85CD-DF83-C140-9F69-7242B2DB2D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92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also numerous ways that people can observe and celebrate the Moon. We encourage broad interpretation; looking at the Moon through telescopes or binoculars or the unaided eye, observing the Moon through art or writings, or “tasting the Moon” via cookie lunar models are just a few examples. Regardless of whether you are participating in-person or virtually, there is an opportunity to take and make this your own. Everyone contributes differently.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85CD-DF83-C140-9F69-7242B2DB2D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4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5CFA15-A145-E44B-B3B2-2AF57BF76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59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i="1" dirty="0"/>
              <a:t>NASA</a:t>
            </a:r>
            <a:r>
              <a:rPr lang="en-US" i="0" dirty="0"/>
              <a:t> </a:t>
            </a:r>
            <a:r>
              <a:rPr lang="en-US" i="0" dirty="0">
                <a:sym typeface="Wingdings" panose="05000000000000000000" pitchFamily="2" charset="2"/>
              </a:rPr>
              <a:t> A Station 1 pan from the first EVA of Apollo 15, showing Hadley </a:t>
            </a:r>
            <a:r>
              <a:rPr lang="en-US" i="0" dirty="0" err="1">
                <a:sym typeface="Wingdings" panose="05000000000000000000" pitchFamily="2" charset="2"/>
              </a:rPr>
              <a:t>Rille</a:t>
            </a:r>
            <a:r>
              <a:rPr lang="en-US" i="0" dirty="0">
                <a:sym typeface="Wingdings" panose="05000000000000000000" pitchFamily="2" charset="2"/>
              </a:rPr>
              <a:t> on the left and Mt. Hadley on the right.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282A41-83CD-403B-A707-1636450BA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39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credits: </a:t>
            </a:r>
            <a:r>
              <a:rPr lang="en-US" sz="1200" i="1" kern="1200" dirty="0">
                <a:solidFill>
                  <a:schemeClr val="tx1"/>
                </a:solidFill>
                <a:effectLst/>
                <a:latin typeface="+mn-lt"/>
                <a:ea typeface="+mn-ea"/>
                <a:cs typeface="+mn-cs"/>
              </a:rPr>
              <a:t>NASA</a:t>
            </a:r>
            <a:endParaRPr lang="en-US" sz="120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Left image: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Apollo 14 crew.</a:t>
            </a:r>
            <a:r>
              <a:rPr lang="en-US" sz="1200" b="0" i="0" kern="1200" baseline="0" dirty="0">
                <a:solidFill>
                  <a:schemeClr val="tx1"/>
                </a:solidFill>
                <a:effectLst/>
                <a:latin typeface="+mn-lt"/>
                <a:ea typeface="+mn-ea"/>
                <a:cs typeface="+mn-cs"/>
              </a:rPr>
              <a:t> From left:</a:t>
            </a:r>
            <a:r>
              <a:rPr lang="en-US" sz="1200" b="0" i="0" kern="1200" dirty="0">
                <a:solidFill>
                  <a:schemeClr val="tx1"/>
                </a:solidFill>
                <a:effectLst/>
                <a:latin typeface="+mn-lt"/>
                <a:ea typeface="+mn-ea"/>
                <a:cs typeface="+mn-cs"/>
              </a:rPr>
              <a:t> Stuart </a:t>
            </a:r>
            <a:r>
              <a:rPr lang="en-US" sz="1200" b="0" i="0" kern="1200" dirty="0" err="1">
                <a:solidFill>
                  <a:schemeClr val="tx1"/>
                </a:solidFill>
                <a:effectLst/>
                <a:latin typeface="+mn-lt"/>
                <a:ea typeface="+mn-ea"/>
                <a:cs typeface="+mn-cs"/>
              </a:rPr>
              <a:t>Roosa</a:t>
            </a:r>
            <a:r>
              <a:rPr lang="en-US" sz="1200" b="0" i="0" kern="1200" dirty="0">
                <a:solidFill>
                  <a:schemeClr val="tx1"/>
                </a:solidFill>
                <a:effectLst/>
                <a:latin typeface="+mn-lt"/>
                <a:ea typeface="+mn-ea"/>
                <a:cs typeface="+mn-cs"/>
              </a:rPr>
              <a:t> (command module pilot), Alan Shepard Jr.</a:t>
            </a:r>
            <a:r>
              <a:rPr lang="en-US" sz="1200" b="0" i="0" kern="1200" baseline="0" dirty="0">
                <a:solidFill>
                  <a:schemeClr val="tx1"/>
                </a:solidFill>
                <a:effectLst/>
                <a:latin typeface="+mn-lt"/>
                <a:ea typeface="+mn-ea"/>
                <a:cs typeface="+mn-cs"/>
              </a:rPr>
              <a:t> (commander), and</a:t>
            </a:r>
            <a:r>
              <a:rPr lang="en-US" sz="1200" b="0" i="0" kern="1200" dirty="0">
                <a:solidFill>
                  <a:schemeClr val="tx1"/>
                </a:solidFill>
                <a:effectLst/>
                <a:latin typeface="+mn-lt"/>
                <a:ea typeface="+mn-ea"/>
                <a:cs typeface="+mn-cs"/>
              </a:rPr>
              <a:t> Edgar Mitchell (lunar module pilot).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a:solidFill>
                  <a:schemeClr val="tx1"/>
                </a:solidFill>
                <a:effectLst/>
                <a:latin typeface="+mn-lt"/>
                <a:ea typeface="+mn-ea"/>
                <a:cs typeface="+mn-cs"/>
              </a:rPr>
              <a:t>Right image:</a:t>
            </a:r>
            <a:r>
              <a:rPr lang="en-US" sz="1200" b="0" i="0" u="non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Apollo 15 crew.</a:t>
            </a:r>
            <a:r>
              <a:rPr lang="en-US" sz="1200" b="0" i="0" kern="1200" baseline="0" dirty="0">
                <a:solidFill>
                  <a:schemeClr val="tx1"/>
                </a:solidFill>
                <a:effectLst/>
                <a:latin typeface="+mn-lt"/>
                <a:ea typeface="+mn-ea"/>
                <a:cs typeface="+mn-cs"/>
              </a:rPr>
              <a:t> From left:</a:t>
            </a:r>
            <a:r>
              <a:rPr lang="en-US" sz="1200" b="0" i="0" kern="1200" dirty="0">
                <a:solidFill>
                  <a:schemeClr val="tx1"/>
                </a:solidFill>
                <a:effectLst/>
                <a:latin typeface="+mn-lt"/>
                <a:ea typeface="+mn-ea"/>
                <a:cs typeface="+mn-cs"/>
              </a:rPr>
              <a:t> David Scott</a:t>
            </a:r>
            <a:r>
              <a:rPr lang="en-US" sz="1200" b="0" i="0" kern="1200" baseline="0" dirty="0">
                <a:solidFill>
                  <a:schemeClr val="tx1"/>
                </a:solidFill>
                <a:effectLst/>
                <a:latin typeface="+mn-lt"/>
                <a:ea typeface="+mn-ea"/>
                <a:cs typeface="+mn-cs"/>
              </a:rPr>
              <a:t> (c</a:t>
            </a:r>
            <a:r>
              <a:rPr lang="en-US" sz="1200" b="0" i="0" kern="1200" dirty="0">
                <a:solidFill>
                  <a:schemeClr val="tx1"/>
                </a:solidFill>
                <a:effectLst/>
                <a:latin typeface="+mn-lt"/>
                <a:ea typeface="+mn-ea"/>
                <a:cs typeface="+mn-cs"/>
              </a:rPr>
              <a:t>ommander), Alfred Worden (command module pilot), and James Irwin</a:t>
            </a:r>
            <a:r>
              <a:rPr lang="en-US" sz="1200" b="0" i="0" kern="1200" baseline="0" dirty="0">
                <a:solidFill>
                  <a:schemeClr val="tx1"/>
                </a:solidFill>
                <a:effectLst/>
                <a:latin typeface="+mn-lt"/>
                <a:ea typeface="+mn-ea"/>
                <a:cs typeface="+mn-cs"/>
              </a:rPr>
              <a:t> (l</a:t>
            </a:r>
            <a:r>
              <a:rPr lang="en-US" sz="1200" b="0" i="0" kern="1200" dirty="0">
                <a:solidFill>
                  <a:schemeClr val="tx1"/>
                </a:solidFill>
                <a:effectLst/>
                <a:latin typeface="+mn-lt"/>
                <a:ea typeface="+mn-ea"/>
                <a:cs typeface="+mn-cs"/>
              </a:rPr>
              <a:t>unar module pilot).</a:t>
            </a: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-2021 marked the 50</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anniversaries of two Apollo missions to the Moon: Apollo 14 and Apollo 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-Apollo 14: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baseline="0" dirty="0">
                <a:solidFill>
                  <a:schemeClr val="tx1"/>
                </a:solidFill>
                <a:effectLst/>
                <a:latin typeface="+mn-lt"/>
                <a:ea typeface="+mn-ea"/>
                <a:cs typeface="+mn-cs"/>
              </a:rPr>
              <a:t>Third human Moon landing – Al Shepard and Ed Mitchell set foot on the lunar surface on February 5, 1971, almost ten months after Apollo 13’s intended landing date.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mission plan for Apollo 14 had several objectives for the crew to accomplish: </a:t>
            </a:r>
            <a:r>
              <a:rPr lang="en-US" sz="1200" b="0" i="0" kern="1200" dirty="0">
                <a:solidFill>
                  <a:schemeClr val="tx1"/>
                </a:solidFill>
                <a:effectLst/>
                <a:latin typeface="+mn-lt"/>
                <a:ea typeface="+mn-ea"/>
                <a:cs typeface="+mn-cs"/>
              </a:rPr>
              <a:t>investigate the lunar surface near a preselected point in the Fra Mauro formation (Apollo 13’s intended</a:t>
            </a:r>
            <a:r>
              <a:rPr lang="en-US" sz="1200" b="0" i="0" kern="1200" baseline="0" dirty="0">
                <a:solidFill>
                  <a:schemeClr val="tx1"/>
                </a:solidFill>
                <a:effectLst/>
                <a:latin typeface="+mn-lt"/>
                <a:ea typeface="+mn-ea"/>
                <a:cs typeface="+mn-cs"/>
              </a:rPr>
              <a:t> landing site)</a:t>
            </a:r>
            <a:r>
              <a:rPr lang="en-US" sz="1200" b="0" i="0" kern="1200" dirty="0">
                <a:solidFill>
                  <a:schemeClr val="tx1"/>
                </a:solidFill>
                <a:effectLst/>
                <a:latin typeface="+mn-lt"/>
                <a:ea typeface="+mn-ea"/>
                <a:cs typeface="+mn-cs"/>
              </a:rPr>
              <a:t>, deploy and activate an Apollo Lunar Surface Experiments Package (ALSEP), further develop the ability to work in the lunar environment, and obtain photographs of candidate exploration sites.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Highlights: Al Shepard hit two golf balls on the Moon at the end of the last extravehicular activity while Ed Mitchell threw a lunar “javelin”; Stuart </a:t>
            </a:r>
            <a:r>
              <a:rPr lang="en-US" sz="1200" b="0" i="0" kern="1200" dirty="0" err="1">
                <a:solidFill>
                  <a:schemeClr val="tx1"/>
                </a:solidFill>
                <a:effectLst/>
                <a:latin typeface="+mn-lt"/>
                <a:ea typeface="+mn-ea"/>
                <a:cs typeface="+mn-cs"/>
              </a:rPr>
              <a:t>Roosa</a:t>
            </a:r>
            <a:r>
              <a:rPr lang="en-US" sz="1200" b="0" i="0" kern="1200" dirty="0">
                <a:solidFill>
                  <a:schemeClr val="tx1"/>
                </a:solidFill>
                <a:effectLst/>
                <a:latin typeface="+mn-lt"/>
                <a:ea typeface="+mn-ea"/>
                <a:cs typeface="+mn-cs"/>
              </a:rPr>
              <a:t> brought hundreds of tree seeds with him to the Moon, and many are now growing on Earth; the Modular Equipment Transporter (MET), used on this mission for the first time, assisted the crew in carrying equipment and lunar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-Apollo 15: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Fourth huma</a:t>
            </a:r>
            <a:r>
              <a:rPr lang="en-US" sz="1200" b="0" i="0" kern="1200" baseline="0" dirty="0">
                <a:solidFill>
                  <a:schemeClr val="tx1"/>
                </a:solidFill>
                <a:effectLst/>
                <a:latin typeface="+mn-lt"/>
                <a:ea typeface="+mn-ea"/>
                <a:cs typeface="+mn-cs"/>
              </a:rPr>
              <a:t>n Moon landing – Dave Scott and Jim Irwin landed on the lunar surface on July 30, 1971 at 6:16pm EST, with the first extravehicular activity beginning on July 31 at 9:13am EST.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Apollo 15 was the first of the so-called J missions, which considerably expanded the capabilities for doing science on and near the Moon.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For the first time, three 7-hour-long EVAs would be performed, and a lunar rover would significantly extend the distance a crew could travel over the lunar surface. In addition, the restriction on landing near the equator was lifted. Finally, a sophisticated suite of science experiments was also carried in the service module and used to map the Moon from orbit.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Highlights: Apollo 15 saw the first flight of the Lunar Roving Vehicle (LRV) which enabled</a:t>
            </a:r>
            <a:r>
              <a:rPr lang="en-US" sz="1200" b="0" i="0" kern="1200" baseline="0" dirty="0">
                <a:solidFill>
                  <a:schemeClr val="tx1"/>
                </a:solidFill>
                <a:effectLst/>
                <a:latin typeface="+mn-lt"/>
                <a:ea typeface="+mn-ea"/>
                <a:cs typeface="+mn-cs"/>
              </a:rPr>
              <a:t> total surface traverses to increase from hundreds of meters during earlier missions to tens of kilometers during Apollo 15 and 16 and just over 100 km during Apollo 17; Dave Scott demonstrated Galileo’s discovery about falling objects in gravity fields when he simultaneously dropped a feather and a hammer, and they both hit the ground at the same time; Al Worden became the first human to carry out a deep space spacewalk when he exited the command module to retrieve the 8,000 ft (2.4 km) of film contained in the cassettes from the service module.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-More info on Apollo 14: </a:t>
            </a:r>
            <a:r>
              <a:rPr lang="en-US" sz="1200" b="0" i="1" kern="1200" baseline="0" dirty="0">
                <a:solidFill>
                  <a:schemeClr val="tx1"/>
                </a:solidFill>
                <a:effectLst/>
                <a:latin typeface="+mn-lt"/>
                <a:ea typeface="+mn-ea"/>
                <a:cs typeface="+mn-cs"/>
              </a:rPr>
              <a:t>https://moon.nasa.gov/resources/414/apollo-14-presentation/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-More info on Apollo 15: </a:t>
            </a:r>
            <a:r>
              <a:rPr lang="en-US" sz="1200" b="0" i="1" kern="1200" baseline="0" dirty="0">
                <a:solidFill>
                  <a:schemeClr val="tx1"/>
                </a:solidFill>
                <a:effectLst/>
                <a:latin typeface="+mn-lt"/>
                <a:ea typeface="+mn-ea"/>
                <a:cs typeface="+mn-cs"/>
              </a:rPr>
              <a:t>https://moon.nasa.gov/resources/442/apollo-15-presentation/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282A41-83CD-403B-A707-1636450BA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682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especially exciting time for lunar science and exploration! </a:t>
            </a:r>
            <a:r>
              <a:rPr lang="en-US" sz="1200" kern="1200" dirty="0">
                <a:solidFill>
                  <a:schemeClr val="tx1"/>
                </a:solidFill>
                <a:effectLst/>
                <a:latin typeface="+mn-lt"/>
                <a:ea typeface="+mn-ea"/>
                <a:cs typeface="+mn-cs"/>
              </a:rPr>
              <a:t>NASA’s Artemis program plans to land the first woman and first person of color on the Moon within the coming years and </a:t>
            </a:r>
            <a:r>
              <a:rPr lang="en-US" sz="1200" b="0" i="0" kern="1200" dirty="0">
                <a:solidFill>
                  <a:schemeClr val="tx1"/>
                </a:solidFill>
                <a:effectLst/>
                <a:latin typeface="+mn-lt"/>
                <a:ea typeface="+mn-ea"/>
                <a:cs typeface="+mn-cs"/>
              </a:rPr>
              <a:t>features collaborations with commercial and international partners</a:t>
            </a:r>
            <a:r>
              <a:rPr lang="en-US"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will promote equity – signaling to people around the world that they too can see themselves among the stars.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-NASA’s Artemis missions also include sending a suite of new science instruments and technology demonstrations to study the Moon and establishing a long-term presence there.</a:t>
            </a:r>
          </a:p>
          <a:p>
            <a:r>
              <a:rPr lang="en-US" dirty="0"/>
              <a:t>-There have been a lot of developments in the Artemis program in 2021, so be sure to check out the NASA Artemis website for the full details: </a:t>
            </a:r>
            <a:r>
              <a:rPr lang="en-US" b="1" i="1" dirty="0"/>
              <a:t>https://www.nasa.gov/artemisprogram</a:t>
            </a:r>
            <a:r>
              <a:rPr lang="en-US" i="0" dirty="0"/>
              <a:t>.</a:t>
            </a:r>
            <a:endParaRPr lang="en-US" i="1" dirty="0"/>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One particular update is the naming of the manikin launching on Artemis I, NASA’s uncrewed flight test of the Space Launch System (SLS) rocket and Orion spacecraft around the Moon later this year or early next year. “Commander </a:t>
            </a:r>
            <a:r>
              <a:rPr lang="en-US" sz="1200" kern="1200" dirty="0" err="1">
                <a:solidFill>
                  <a:schemeClr val="tx1"/>
                </a:solidFill>
                <a:effectLst/>
                <a:latin typeface="+mn-lt"/>
                <a:ea typeface="+mn-ea"/>
                <a:cs typeface="+mn-cs"/>
              </a:rPr>
              <a:t>Moonikin</a:t>
            </a:r>
            <a:r>
              <a:rPr lang="en-US" sz="1200" kern="1200" dirty="0">
                <a:solidFill>
                  <a:schemeClr val="tx1"/>
                </a:solidFill>
                <a:effectLst/>
                <a:latin typeface="+mn-lt"/>
                <a:ea typeface="+mn-ea"/>
                <a:cs typeface="+mn-cs"/>
              </a:rPr>
              <a:t> Campos” is the official name of the Artemis I manikin.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 name Campos is a dedication to Arturo Campos, a key player in bringing Apollo 13 safely back to Earth.</a:t>
            </a:r>
          </a:p>
          <a:p>
            <a:r>
              <a:rPr lang="en-US" sz="1200" kern="1200" dirty="0">
                <a:solidFill>
                  <a:schemeClr val="tx1"/>
                </a:solidFill>
                <a:effectLst/>
                <a:latin typeface="+mn-lt"/>
                <a:ea typeface="+mn-ea"/>
                <a:cs typeface="+mn-cs"/>
              </a:rPr>
              <a:t> </a:t>
            </a:r>
            <a:r>
              <a:rPr lang="en-US" dirty="0"/>
              <a:t>-More on the Artemis I ‘</a:t>
            </a:r>
            <a:r>
              <a:rPr lang="en-US" dirty="0" err="1"/>
              <a:t>Moonikin</a:t>
            </a:r>
            <a:r>
              <a:rPr lang="en-US" dirty="0"/>
              <a:t>’: </a:t>
            </a:r>
            <a:r>
              <a:rPr lang="en-US" i="1" dirty="0"/>
              <a:t>https://www.nasa.gov/press-release/public-names-moonikin-flying-around-moon-on-nasa-s-artemis-i-mission</a:t>
            </a:r>
          </a:p>
        </p:txBody>
      </p:sp>
      <p:sp>
        <p:nvSpPr>
          <p:cNvPr id="4" name="Slide Number Placeholder 3"/>
          <p:cNvSpPr>
            <a:spLocks noGrp="1"/>
          </p:cNvSpPr>
          <p:nvPr>
            <p:ph type="sldNum" sz="quarter" idx="5"/>
          </p:nvPr>
        </p:nvSpPr>
        <p:spPr/>
        <p:txBody>
          <a:bodyPr/>
          <a:lstStyle/>
          <a:p>
            <a:fld id="{BE7B85CD-DF83-C140-9F69-7242B2DB2DF4}" type="slidenum">
              <a:rPr lang="en-US" smtClean="0"/>
              <a:t>9</a:t>
            </a:fld>
            <a:endParaRPr lang="en-US"/>
          </a:p>
        </p:txBody>
      </p:sp>
    </p:spTree>
    <p:extLst>
      <p:ext uri="{BB962C8B-B14F-4D97-AF65-F5344CB8AC3E}">
        <p14:creationId xmlns:p14="http://schemas.microsoft.com/office/powerpoint/2010/main" val="1567678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40F1-4A44-894D-B4AB-A17F795D39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C32F2-1688-584D-8F95-FC63E89B3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C87FCF-0B84-1743-BC79-D58FB0F4D02B}"/>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5" name="Footer Placeholder 4">
            <a:extLst>
              <a:ext uri="{FF2B5EF4-FFF2-40B4-BE49-F238E27FC236}">
                <a16:creationId xmlns:a16="http://schemas.microsoft.com/office/drawing/2014/main" id="{640B5E44-A993-E941-81A5-49A8B97C0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3B18D-66CB-1E43-A8E0-5B8D4BBCF38F}"/>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3939949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7EF5-4872-054F-A4D2-7137C8C62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40244-72F9-B640-8C22-ECEFF0D311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40D48-4BA1-7648-949B-747E3152E451}"/>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5" name="Footer Placeholder 4">
            <a:extLst>
              <a:ext uri="{FF2B5EF4-FFF2-40B4-BE49-F238E27FC236}">
                <a16:creationId xmlns:a16="http://schemas.microsoft.com/office/drawing/2014/main" id="{534A2F74-F08D-8340-AAFF-423FFCD19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0A7A5-A595-1C45-8CB8-BEFDB31ABFCE}"/>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2292642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892D58-6105-B245-B380-A8656EC809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7B9686-69B4-F34E-90B1-60AAA66601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4E36E-CC0F-F04E-9D71-1071A9AF77F7}"/>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5" name="Footer Placeholder 4">
            <a:extLst>
              <a:ext uri="{FF2B5EF4-FFF2-40B4-BE49-F238E27FC236}">
                <a16:creationId xmlns:a16="http://schemas.microsoft.com/office/drawing/2014/main" id="{05313F8D-28B6-F747-87A3-F652B68F6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4415A8-5463-6649-8DA7-3FE316A324EB}"/>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629858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C240E1-D37E-654C-900E-689885FC7B95}"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26411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240E1-D37E-654C-900E-689885FC7B95}"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242647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240E1-D37E-654C-900E-689885FC7B95}"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3464145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C240E1-D37E-654C-900E-689885FC7B95}"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728857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C240E1-D37E-654C-900E-689885FC7B95}"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323343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C240E1-D37E-654C-900E-689885FC7B95}" type="datetimeFigureOut">
              <a:rPr lang="en-US" smtClean="0"/>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665828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240E1-D37E-654C-900E-689885FC7B95}" type="datetimeFigureOut">
              <a:rPr lang="en-US" smtClean="0"/>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1668449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C240E1-D37E-654C-900E-689885FC7B95}"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184220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355D-A492-6E4C-922F-A99660AEC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7ABBF-39AD-AB48-B22C-B89DF1E2F1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35AC2-C7CE-4040-8CC2-B6CB739DC975}"/>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5" name="Footer Placeholder 4">
            <a:extLst>
              <a:ext uri="{FF2B5EF4-FFF2-40B4-BE49-F238E27FC236}">
                <a16:creationId xmlns:a16="http://schemas.microsoft.com/office/drawing/2014/main" id="{4BE85B03-A405-6045-8488-4A77FEC9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3EB9C-8D12-9343-B5A0-C8F1279CEC2F}"/>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3761904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C240E1-D37E-654C-900E-689885FC7B95}"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4222617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240E1-D37E-654C-900E-689885FC7B95}"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1081101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C240E1-D37E-654C-900E-689885FC7B95}"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511A27-DCD5-9346-BE8E-9A51BEE37412}" type="slidenum">
              <a:rPr lang="en-US" smtClean="0"/>
              <a:t>‹#›</a:t>
            </a:fld>
            <a:endParaRPr lang="en-US"/>
          </a:p>
        </p:txBody>
      </p:sp>
    </p:spTree>
    <p:extLst>
      <p:ext uri="{BB962C8B-B14F-4D97-AF65-F5344CB8AC3E}">
        <p14:creationId xmlns:p14="http://schemas.microsoft.com/office/powerpoint/2010/main" val="296957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785C19-E282-473F-950A-EB3EA96E46F2}"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3281664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785C19-E282-473F-950A-EB3EA96E46F2}"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1244881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785C19-E282-473F-950A-EB3EA96E46F2}"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1969098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785C19-E282-473F-950A-EB3EA96E46F2}"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3275528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785C19-E282-473F-950A-EB3EA96E46F2}"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1522450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785C19-E282-473F-950A-EB3EA96E46F2}" type="datetimeFigureOut">
              <a:rPr lang="en-US" smtClean="0"/>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214407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85C19-E282-473F-950A-EB3EA96E46F2}" type="datetimeFigureOut">
              <a:rPr lang="en-US" smtClean="0"/>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122948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07C5-3FE4-A14E-A7E8-BBD72A60F3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F8A9C-93B8-BE4D-A45F-BD95B69B9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C35210-186D-D94C-8388-1EE646EAF3E3}"/>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5" name="Footer Placeholder 4">
            <a:extLst>
              <a:ext uri="{FF2B5EF4-FFF2-40B4-BE49-F238E27FC236}">
                <a16:creationId xmlns:a16="http://schemas.microsoft.com/office/drawing/2014/main" id="{D4B3567F-0DC2-4D49-9ADF-1704AE904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85738-8BBB-9542-BCAB-8152C8808E1D}"/>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343492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85C19-E282-473F-950A-EB3EA96E46F2}"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402105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85C19-E282-473F-950A-EB3EA96E46F2}"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3095854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785C19-E282-473F-950A-EB3EA96E46F2}"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2635648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785C19-E282-473F-950A-EB3EA96E46F2}"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8CF41-9DB5-427C-B137-A2BAFA1732EA}" type="slidenum">
              <a:rPr lang="en-US" smtClean="0"/>
              <a:t>‹#›</a:t>
            </a:fld>
            <a:endParaRPr lang="en-US"/>
          </a:p>
        </p:txBody>
      </p:sp>
    </p:spTree>
    <p:extLst>
      <p:ext uri="{BB962C8B-B14F-4D97-AF65-F5344CB8AC3E}">
        <p14:creationId xmlns:p14="http://schemas.microsoft.com/office/powerpoint/2010/main" val="3072069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D3822-1E3B-F345-95BE-4206AB440F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6F267-079B-E74F-91E9-29A3418CB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30C78F-A1A6-3541-8018-7E51233F2F0C}"/>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5" name="Footer Placeholder 4">
            <a:extLst>
              <a:ext uri="{FF2B5EF4-FFF2-40B4-BE49-F238E27FC236}">
                <a16:creationId xmlns:a16="http://schemas.microsoft.com/office/drawing/2014/main" id="{99B6E6EF-D9C0-9947-B786-24E6C6CE7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FD9E8-D98F-D04A-A730-775AA54BCDDF}"/>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776263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6BF4-24A9-134F-88A4-EE8B2B3257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7685F4-29AE-2E47-A7BA-CD0974793A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764E2-5859-0C40-BE4A-E1420000AD1C}"/>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5" name="Footer Placeholder 4">
            <a:extLst>
              <a:ext uri="{FF2B5EF4-FFF2-40B4-BE49-F238E27FC236}">
                <a16:creationId xmlns:a16="http://schemas.microsoft.com/office/drawing/2014/main" id="{240D69F8-C2C4-D643-943F-305786305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289CD-54A8-7F47-B20E-5F7B24F0CAE4}"/>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427089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1311-90A3-6B42-910A-AC569FC24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662A82-C80B-0042-9244-EA71AE015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1E2B2-BBBA-D444-8D90-471F7A96FAA1}"/>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5" name="Footer Placeholder 4">
            <a:extLst>
              <a:ext uri="{FF2B5EF4-FFF2-40B4-BE49-F238E27FC236}">
                <a16:creationId xmlns:a16="http://schemas.microsoft.com/office/drawing/2014/main" id="{372AEBE2-490F-0B43-BEB1-8237EBB52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2197E-6D0F-AE40-A6F0-BB33DC80706D}"/>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2703184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9FFA-E5D0-DA49-9119-4408B7E7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F3912-017B-E74F-B8C4-7888040F3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B1F7E-9D5D-6340-B3E3-1CDDD5DC2C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A01ED0-7963-904F-8707-80BE0328867F}"/>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6" name="Footer Placeholder 5">
            <a:extLst>
              <a:ext uri="{FF2B5EF4-FFF2-40B4-BE49-F238E27FC236}">
                <a16:creationId xmlns:a16="http://schemas.microsoft.com/office/drawing/2014/main" id="{6346B638-CAF5-EB49-A47E-8EA77ACB3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884C1-AD8A-9B42-ADD0-08F901549FE4}"/>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2607324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ED42-EE4A-C448-88B4-0CC22DDA21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D693B3-11D7-9D4F-BEB5-8953BD42C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7693BE-D2AD-3849-AE54-BBED2B2B10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2A7F3-62FA-0644-B0F7-0241A3EA8D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2E7D56-5BF2-6F40-932E-83CAD8DAF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23F1F3-36D8-AA43-94F9-C0F186AB4086}"/>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8" name="Footer Placeholder 7">
            <a:extLst>
              <a:ext uri="{FF2B5EF4-FFF2-40B4-BE49-F238E27FC236}">
                <a16:creationId xmlns:a16="http://schemas.microsoft.com/office/drawing/2014/main" id="{28DD40B9-45AC-E544-A411-5E6BD00F3E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00ABD-ABB7-9543-BDFC-4F3ED69DFD67}"/>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2103417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A531-E4EF-EC42-86E5-0878F239F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3E94EA-AE5E-2244-A26C-054309F94108}"/>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4" name="Footer Placeholder 3">
            <a:extLst>
              <a:ext uri="{FF2B5EF4-FFF2-40B4-BE49-F238E27FC236}">
                <a16:creationId xmlns:a16="http://schemas.microsoft.com/office/drawing/2014/main" id="{9470501F-9C1C-B64F-B293-48FE784FFC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3C3CD-4F42-6840-8290-BBC6520D1F2A}"/>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153173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A128-C3C4-054D-946D-3D18D6E168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EAD61-4ADC-4748-B8E4-B8C381F925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C92E5A-EF67-A747-A4C4-BAC615130DB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9B8F0D-1399-6541-8771-15B2F71D3BD6}"/>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6" name="Footer Placeholder 5">
            <a:extLst>
              <a:ext uri="{FF2B5EF4-FFF2-40B4-BE49-F238E27FC236}">
                <a16:creationId xmlns:a16="http://schemas.microsoft.com/office/drawing/2014/main" id="{50CF1344-ADA8-FE4A-91F2-9A9A69259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EDB8A-B943-8F41-B2AD-C61AF3ED75BD}"/>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2432980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B7ACA4-A56F-E741-BC8C-055F0177FCF8}"/>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3" name="Footer Placeholder 2">
            <a:extLst>
              <a:ext uri="{FF2B5EF4-FFF2-40B4-BE49-F238E27FC236}">
                <a16:creationId xmlns:a16="http://schemas.microsoft.com/office/drawing/2014/main" id="{058733E7-FD3B-2941-9B9B-13A7D62D0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5C6E2-6CA7-7941-A7D2-65B4C7088EAC}"/>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511975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1E16-0A72-8545-8973-16C69FB8F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12ED7E-A81C-804D-B36F-0DC4576D2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C006E-2563-AB4D-89C7-15ACE95DF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23611-82CD-C645-986E-4DF19C6599D8}"/>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6" name="Footer Placeholder 5">
            <a:extLst>
              <a:ext uri="{FF2B5EF4-FFF2-40B4-BE49-F238E27FC236}">
                <a16:creationId xmlns:a16="http://schemas.microsoft.com/office/drawing/2014/main" id="{C5A43F00-87B5-DA4B-A918-CD48FD331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7B58C2-BE24-7A4E-B80E-87876F9D696B}"/>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1419303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DED9-7BB7-0E4B-AFE2-1E1CD48EF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2BE8D-BF55-C640-A278-A4B908DA9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5D143D-7CAD-E440-A468-8DABF9A7A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A2862-F307-AA45-B48E-44EE56BCC738}"/>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6" name="Footer Placeholder 5">
            <a:extLst>
              <a:ext uri="{FF2B5EF4-FFF2-40B4-BE49-F238E27FC236}">
                <a16:creationId xmlns:a16="http://schemas.microsoft.com/office/drawing/2014/main" id="{27AEA36E-E39A-334B-8A50-A6225CBB8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A9611-5FFE-6C40-81AD-9B8D390704DB}"/>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685483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B0E5-E10F-3F42-BAA1-C7FD11C1C1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9FAE3-4B9E-2745-8FDF-11F1171297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B483F-2A6B-9541-9F31-600681FC6520}"/>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5" name="Footer Placeholder 4">
            <a:extLst>
              <a:ext uri="{FF2B5EF4-FFF2-40B4-BE49-F238E27FC236}">
                <a16:creationId xmlns:a16="http://schemas.microsoft.com/office/drawing/2014/main" id="{63F121E6-7A42-7D4D-AA8A-FA70BD05A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486CA-0842-DA44-92E5-97DF2A369AC3}"/>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2342683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26B229-BD75-B148-BEB3-9A25410B3E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F26BFE-7B36-AF40-A8D0-73530D0AD1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F4456-7BDF-AA4D-B314-364486CBDDE9}"/>
              </a:ext>
            </a:extLst>
          </p:cNvPr>
          <p:cNvSpPr>
            <a:spLocks noGrp="1"/>
          </p:cNvSpPr>
          <p:nvPr>
            <p:ph type="dt" sz="half" idx="10"/>
          </p:nvPr>
        </p:nvSpPr>
        <p:spPr/>
        <p:txBody>
          <a:bodyPr/>
          <a:lstStyle/>
          <a:p>
            <a:fld id="{646A241C-46DD-D84B-83F7-6A839A961C13}" type="datetimeFigureOut">
              <a:rPr lang="en-US" smtClean="0"/>
              <a:t>10/9/2021</a:t>
            </a:fld>
            <a:endParaRPr lang="en-US"/>
          </a:p>
        </p:txBody>
      </p:sp>
      <p:sp>
        <p:nvSpPr>
          <p:cNvPr id="5" name="Footer Placeholder 4">
            <a:extLst>
              <a:ext uri="{FF2B5EF4-FFF2-40B4-BE49-F238E27FC236}">
                <a16:creationId xmlns:a16="http://schemas.microsoft.com/office/drawing/2014/main" id="{2C25846F-7DAD-A540-A197-B1B125953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1C4F6-364A-C146-AFBD-E21BCF9E9C66}"/>
              </a:ext>
            </a:extLst>
          </p:cNvPr>
          <p:cNvSpPr>
            <a:spLocks noGrp="1"/>
          </p:cNvSpPr>
          <p:nvPr>
            <p:ph type="sldNum" sz="quarter" idx="12"/>
          </p:nvPr>
        </p:nvSpPr>
        <p:spPr/>
        <p:txBody>
          <a:bodyPr/>
          <a:lstStyle/>
          <a:p>
            <a:fld id="{EDBDC370-5747-4443-BE8F-DC6B2FA2132F}" type="slidenum">
              <a:rPr lang="en-US" smtClean="0"/>
              <a:t>‹#›</a:t>
            </a:fld>
            <a:endParaRPr lang="en-US"/>
          </a:p>
        </p:txBody>
      </p:sp>
    </p:spTree>
    <p:extLst>
      <p:ext uri="{BB962C8B-B14F-4D97-AF65-F5344CB8AC3E}">
        <p14:creationId xmlns:p14="http://schemas.microsoft.com/office/powerpoint/2010/main" val="327109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EA32-6309-2744-BDD2-EF877855DF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BBA4B-ACA1-A242-88E0-12FBF0FE0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51C8CF-CCF8-F14A-8782-BDFDEC2C05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D7B4F3-D254-8147-A9E0-67A7C55A1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F75476-6692-334B-BE5A-92F6F0BE57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D682B-47C8-D44B-B4C2-9537AFF3F04B}"/>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8" name="Footer Placeholder 7">
            <a:extLst>
              <a:ext uri="{FF2B5EF4-FFF2-40B4-BE49-F238E27FC236}">
                <a16:creationId xmlns:a16="http://schemas.microsoft.com/office/drawing/2014/main" id="{20DEC566-1B1F-C446-BAA1-579B2F7523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6C9B0E-0220-D44A-8052-1F1ABC95567D}"/>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2915829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4E06-0C58-3249-B27A-AC398A349A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3623C7-4233-1344-A9C2-9505A488C298}"/>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4" name="Footer Placeholder 3">
            <a:extLst>
              <a:ext uri="{FF2B5EF4-FFF2-40B4-BE49-F238E27FC236}">
                <a16:creationId xmlns:a16="http://schemas.microsoft.com/office/drawing/2014/main" id="{10EF14E3-EDB5-5B4D-BD97-1250AD12B3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0850E-512D-0748-8B7A-30A50438A765}"/>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2357766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64B8D-15E9-874E-8E1F-6CDBA2E0A330}"/>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3" name="Footer Placeholder 2">
            <a:extLst>
              <a:ext uri="{FF2B5EF4-FFF2-40B4-BE49-F238E27FC236}">
                <a16:creationId xmlns:a16="http://schemas.microsoft.com/office/drawing/2014/main" id="{6DB9E503-2DB0-E146-A98A-1E7DD797FA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D7F2C5-E5BE-E64B-8470-BBD2AE22BE5D}"/>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297704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C3D1-A28F-2948-AA8E-01E4CED33E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DE5769-2FCB-A140-AFF2-47DA24C7E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39B499-CE01-CB4C-871E-334491786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94F744-3F2E-2541-8677-AD58E9652415}"/>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6" name="Footer Placeholder 5">
            <a:extLst>
              <a:ext uri="{FF2B5EF4-FFF2-40B4-BE49-F238E27FC236}">
                <a16:creationId xmlns:a16="http://schemas.microsoft.com/office/drawing/2014/main" id="{D0F9823E-6A9E-3741-AB7A-C32647DDB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6C548-5F11-BC4C-8667-BBC6CE47CC67}"/>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794042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EC38-B8EC-CF45-8E97-5407CDBB9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AFD1C-CB56-864C-8A92-EB4CA3C7F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9BA9C3-B14A-2044-B853-7B43DAE0C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13F6A0-9A3A-2641-950F-711012FC9F7D}"/>
              </a:ext>
            </a:extLst>
          </p:cNvPr>
          <p:cNvSpPr>
            <a:spLocks noGrp="1"/>
          </p:cNvSpPr>
          <p:nvPr>
            <p:ph type="dt" sz="half" idx="10"/>
          </p:nvPr>
        </p:nvSpPr>
        <p:spPr/>
        <p:txBody>
          <a:bodyPr/>
          <a:lstStyle/>
          <a:p>
            <a:fld id="{288590E1-5FCA-3B42-BDBD-34ADF11835F9}" type="datetimeFigureOut">
              <a:rPr lang="en-US" smtClean="0"/>
              <a:t>10/9/2021</a:t>
            </a:fld>
            <a:endParaRPr lang="en-US"/>
          </a:p>
        </p:txBody>
      </p:sp>
      <p:sp>
        <p:nvSpPr>
          <p:cNvPr id="6" name="Footer Placeholder 5">
            <a:extLst>
              <a:ext uri="{FF2B5EF4-FFF2-40B4-BE49-F238E27FC236}">
                <a16:creationId xmlns:a16="http://schemas.microsoft.com/office/drawing/2014/main" id="{29B61676-0AD0-A541-B687-FEC53ADAA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555D97-891A-FC49-9014-48DB4F88D8CE}"/>
              </a:ext>
            </a:extLst>
          </p:cNvPr>
          <p:cNvSpPr>
            <a:spLocks noGrp="1"/>
          </p:cNvSpPr>
          <p:nvPr>
            <p:ph type="sldNum" sz="quarter" idx="12"/>
          </p:nvPr>
        </p:nvSpPr>
        <p:spPr/>
        <p:txBody>
          <a:bodyPr/>
          <a:lstStyle/>
          <a:p>
            <a:fld id="{1285427B-2038-AE46-A1C3-75A4EA64B86D}" type="slidenum">
              <a:rPr lang="en-US" smtClean="0"/>
              <a:t>‹#›</a:t>
            </a:fld>
            <a:endParaRPr lang="en-US"/>
          </a:p>
        </p:txBody>
      </p:sp>
    </p:spTree>
    <p:extLst>
      <p:ext uri="{BB962C8B-B14F-4D97-AF65-F5344CB8AC3E}">
        <p14:creationId xmlns:p14="http://schemas.microsoft.com/office/powerpoint/2010/main" val="1872079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95D936-01BF-0D46-A310-C13DE2662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DE3224-21BD-2049-A133-5022248B2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6B1F7-2068-F24F-90B4-ED3479741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590E1-5FCA-3B42-BDBD-34ADF11835F9}" type="datetimeFigureOut">
              <a:rPr lang="en-US" smtClean="0"/>
              <a:t>10/9/2021</a:t>
            </a:fld>
            <a:endParaRPr lang="en-US"/>
          </a:p>
        </p:txBody>
      </p:sp>
      <p:sp>
        <p:nvSpPr>
          <p:cNvPr id="5" name="Footer Placeholder 4">
            <a:extLst>
              <a:ext uri="{FF2B5EF4-FFF2-40B4-BE49-F238E27FC236}">
                <a16:creationId xmlns:a16="http://schemas.microsoft.com/office/drawing/2014/main" id="{6B1E53A0-AA9F-CD4B-A18F-26A909EA8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8067B-4A17-3448-8039-CA2789BCE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5427B-2038-AE46-A1C3-75A4EA64B86D}" type="slidenum">
              <a:rPr lang="en-US" smtClean="0"/>
              <a:t>‹#›</a:t>
            </a:fld>
            <a:endParaRPr lang="en-US"/>
          </a:p>
        </p:txBody>
      </p:sp>
    </p:spTree>
    <p:extLst>
      <p:ext uri="{BB962C8B-B14F-4D97-AF65-F5344CB8AC3E}">
        <p14:creationId xmlns:p14="http://schemas.microsoft.com/office/powerpoint/2010/main" val="424122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240E1-D37E-654C-900E-689885FC7B95}" type="datetimeFigureOut">
              <a:rPr lang="en-US" smtClean="0"/>
              <a:t>10/9/2021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11A27-DCD5-9346-BE8E-9A51BEE37412}" type="slidenum">
              <a:rPr lang="en-US" smtClean="0"/>
              <a:t>‹#›</a:t>
            </a:fld>
            <a:endParaRPr lang="en-US"/>
          </a:p>
        </p:txBody>
      </p:sp>
    </p:spTree>
    <p:extLst>
      <p:ext uri="{BB962C8B-B14F-4D97-AF65-F5344CB8AC3E}">
        <p14:creationId xmlns:p14="http://schemas.microsoft.com/office/powerpoint/2010/main" val="15292874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590E1-5FCA-3B42-BDBD-34ADF11835F9}" type="datetimeFigureOut">
              <a:rPr lang="en-US" smtClean="0"/>
              <a:t>10/9/2021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85427B-2038-AE46-A1C3-75A4EA64B86D}" type="slidenum">
              <a:rPr lang="en-US" smtClean="0"/>
              <a:t>‹#›</a:t>
            </a:fld>
            <a:endParaRPr lang="en-US"/>
          </a:p>
        </p:txBody>
      </p:sp>
    </p:spTree>
    <p:extLst>
      <p:ext uri="{BB962C8B-B14F-4D97-AF65-F5344CB8AC3E}">
        <p14:creationId xmlns:p14="http://schemas.microsoft.com/office/powerpoint/2010/main" val="2538830410"/>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06B9C-A27A-3042-BB63-FCBB6E094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7A9534-E549-3748-AD2C-BAC20ACB3A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C8AB1-5511-8B4E-8C52-1408B963F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A241C-46DD-D84B-83F7-6A839A961C13}" type="datetimeFigureOut">
              <a:rPr lang="en-US" smtClean="0"/>
              <a:t>10/9/2021</a:t>
            </a:fld>
            <a:endParaRPr lang="en-US"/>
          </a:p>
        </p:txBody>
      </p:sp>
      <p:sp>
        <p:nvSpPr>
          <p:cNvPr id="5" name="Footer Placeholder 4">
            <a:extLst>
              <a:ext uri="{FF2B5EF4-FFF2-40B4-BE49-F238E27FC236}">
                <a16:creationId xmlns:a16="http://schemas.microsoft.com/office/drawing/2014/main" id="{C669B247-6FB8-BE40-B338-72BBFA8AA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8794A-49E5-3549-BADE-DAA292CED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DC370-5747-4443-BE8F-DC6B2FA2132F}" type="slidenum">
              <a:rPr lang="en-US" smtClean="0"/>
              <a:t>‹#›</a:t>
            </a:fld>
            <a:endParaRPr lang="en-US"/>
          </a:p>
        </p:txBody>
      </p:sp>
    </p:spTree>
    <p:extLst>
      <p:ext uri="{BB962C8B-B14F-4D97-AF65-F5344CB8AC3E}">
        <p14:creationId xmlns:p14="http://schemas.microsoft.com/office/powerpoint/2010/main" val="17205090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lunar.gsfc.nasa.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lunar impact crater with bright ejecta lines.">
            <a:extLst>
              <a:ext uri="{FF2B5EF4-FFF2-40B4-BE49-F238E27FC236}">
                <a16:creationId xmlns:a16="http://schemas.microsoft.com/office/drawing/2014/main" id="{15B45C22-2D64-4F87-87A8-7C7A0E7A9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69" t="5193" r="5121" b="387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0" y="572539"/>
            <a:ext cx="12192000" cy="1141961"/>
          </a:xfrm>
        </p:spPr>
        <p:txBody>
          <a:bodyPr>
            <a:noAutofit/>
          </a:bodyPr>
          <a:lstStyle/>
          <a:p>
            <a:r>
              <a:rPr lang="en-US" sz="7200" dirty="0">
                <a:latin typeface="Century Gothic" panose="020B0502020202020204" pitchFamily="34" charset="0"/>
              </a:rPr>
              <a:t>2021: A Moon in Review</a:t>
            </a:r>
          </a:p>
        </p:txBody>
      </p:sp>
      <p:sp>
        <p:nvSpPr>
          <p:cNvPr id="10" name="Subtitle 6"/>
          <p:cNvSpPr txBox="1">
            <a:spLocks/>
          </p:cNvSpPr>
          <p:nvPr/>
        </p:nvSpPr>
        <p:spPr>
          <a:xfrm>
            <a:off x="896343" y="3429000"/>
            <a:ext cx="6763101" cy="1402529"/>
          </a:xfrm>
          <a:prstGeom prst="rect">
            <a:avLst/>
          </a:prstGeom>
          <a:solidFill>
            <a:schemeClr val="bg1">
              <a:alpha val="50196"/>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100" b="1" i="0" u="none" strike="noStrike" kern="1200" cap="none" spc="0" normalizeH="0" baseline="0" noProof="0" dirty="0">
                <a:ln>
                  <a:noFill/>
                </a:ln>
                <a:solidFill>
                  <a:prstClr val="white"/>
                </a:solidFill>
                <a:effectLst/>
                <a:uLnTx/>
                <a:uFillTx/>
                <a:latin typeface="Century Gothic" panose="020B0502020202020204" pitchFamily="34" charset="0"/>
              </a:rPr>
              <a:t>Your Name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white"/>
                </a:solidFill>
                <a:effectLst/>
                <a:uLnTx/>
                <a:uFillTx/>
                <a:latin typeface="Century Gothic" panose="020B0502020202020204" pitchFamily="34" charset="0"/>
              </a:rPr>
              <a:t>Your Title</a:t>
            </a:r>
          </a:p>
        </p:txBody>
      </p:sp>
    </p:spTree>
    <p:extLst>
      <p:ext uri="{BB962C8B-B14F-4D97-AF65-F5344CB8AC3E}">
        <p14:creationId xmlns:p14="http://schemas.microsoft.com/office/powerpoint/2010/main" val="200696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st version of ESA’s European Service Module for NASA’s Orion spacecraft at Thales Alenia Space in Turin, Italy, before shipping to the U.S.">
            <a:extLst>
              <a:ext uri="{FF2B5EF4-FFF2-40B4-BE49-F238E27FC236}">
                <a16:creationId xmlns:a16="http://schemas.microsoft.com/office/drawing/2014/main" id="{2F269A6D-2C09-4691-AEF7-8E5437CE01E5}"/>
              </a:ext>
            </a:extLst>
          </p:cNvPr>
          <p:cNvPicPr>
            <a:picLocks noChangeAspect="1"/>
          </p:cNvPicPr>
          <p:nvPr/>
        </p:nvPicPr>
        <p:blipFill>
          <a:blip r:embed="rId3"/>
          <a:stretch>
            <a:fillRect/>
          </a:stretch>
        </p:blipFill>
        <p:spPr>
          <a:xfrm>
            <a:off x="944450" y="0"/>
            <a:ext cx="10303099" cy="6858000"/>
          </a:xfrm>
          <a:prstGeom prst="rect">
            <a:avLst/>
          </a:prstGeom>
        </p:spPr>
      </p:pic>
      <p:sp>
        <p:nvSpPr>
          <p:cNvPr id="16" name="Title 1">
            <a:extLst>
              <a:ext uri="{FF2B5EF4-FFF2-40B4-BE49-F238E27FC236}">
                <a16:creationId xmlns:a16="http://schemas.microsoft.com/office/drawing/2014/main" id="{D33C69FA-1DE7-4982-8E05-F9FB355A1033}"/>
              </a:ext>
            </a:extLst>
          </p:cNvPr>
          <p:cNvSpPr txBox="1">
            <a:spLocks noGrp="1"/>
          </p:cNvSpPr>
          <p:nvPr>
            <p:ph type="title" idx="4294967295"/>
          </p:nvPr>
        </p:nvSpPr>
        <p:spPr>
          <a:xfrm>
            <a:off x="944450" y="254878"/>
            <a:ext cx="10303099" cy="974147"/>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FF"/>
                </a:solidFill>
                <a:latin typeface="Century Gothic" panose="020B0502020202020204" pitchFamily="34" charset="0"/>
              </a:rPr>
              <a:t>European Space Agency &amp; Artemis</a:t>
            </a:r>
          </a:p>
        </p:txBody>
      </p:sp>
      <p:sp>
        <p:nvSpPr>
          <p:cNvPr id="7" name="TextBox 6">
            <a:extLst>
              <a:ext uri="{FF2B5EF4-FFF2-40B4-BE49-F238E27FC236}">
                <a16:creationId xmlns:a16="http://schemas.microsoft.com/office/drawing/2014/main" id="{6D400BBC-7B83-48C8-9437-D01912C91843}"/>
              </a:ext>
            </a:extLst>
          </p:cNvPr>
          <p:cNvSpPr txBox="1"/>
          <p:nvPr/>
        </p:nvSpPr>
        <p:spPr>
          <a:xfrm>
            <a:off x="10578909" y="6581001"/>
            <a:ext cx="1337279" cy="276999"/>
          </a:xfrm>
          <a:prstGeom prst="rect">
            <a:avLst/>
          </a:prstGeom>
          <a:noFill/>
        </p:spPr>
        <p:txBody>
          <a:bodyPr wrap="square" rtlCol="0">
            <a:spAutoFit/>
          </a:bodyPr>
          <a:lstStyle/>
          <a:p>
            <a:pPr lvl="0" defTabSz="609585">
              <a:defRPr/>
            </a:pPr>
            <a:r>
              <a:rPr lang="pt-BR" sz="1200" dirty="0">
                <a:solidFill>
                  <a:prstClr val="white"/>
                </a:solidFill>
                <a:latin typeface="Century Gothic" panose="020B0502020202020204" pitchFamily="34" charset="0"/>
                <a:ea typeface="Kozuka Gothic Pr6N L" pitchFamily="34" charset="-128"/>
              </a:rPr>
              <a:t>Airbus</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endParaRPr>
          </a:p>
        </p:txBody>
      </p:sp>
    </p:spTree>
    <p:extLst>
      <p:ext uri="{BB962C8B-B14F-4D97-AF65-F5344CB8AC3E}">
        <p14:creationId xmlns:p14="http://schemas.microsoft.com/office/powerpoint/2010/main" val="428242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rtist’s concept of Canadarm3, Canada’s smart robotic system, located on the exterior of the Gateway, a small space station planned to be in orbit around the Moon.&#10;">
            <a:extLst>
              <a:ext uri="{FF2B5EF4-FFF2-40B4-BE49-F238E27FC236}">
                <a16:creationId xmlns:a16="http://schemas.microsoft.com/office/drawing/2014/main" id="{47561C02-238F-4D38-B0A6-2201B165261C}"/>
              </a:ext>
            </a:extLst>
          </p:cNvPr>
          <p:cNvPicPr>
            <a:picLocks noChangeAspect="1"/>
          </p:cNvPicPr>
          <p:nvPr/>
        </p:nvPicPr>
        <p:blipFill>
          <a:blip r:embed="rId3"/>
          <a:stretch>
            <a:fillRect/>
          </a:stretch>
        </p:blipFill>
        <p:spPr>
          <a:xfrm>
            <a:off x="0" y="13943"/>
            <a:ext cx="12192000" cy="6856207"/>
          </a:xfrm>
          <a:prstGeom prst="rect">
            <a:avLst/>
          </a:prstGeom>
        </p:spPr>
      </p:pic>
      <p:sp>
        <p:nvSpPr>
          <p:cNvPr id="7" name="Title 1">
            <a:extLst>
              <a:ext uri="{FF2B5EF4-FFF2-40B4-BE49-F238E27FC236}">
                <a16:creationId xmlns:a16="http://schemas.microsoft.com/office/drawing/2014/main" id="{5BD6BC4E-5F52-4F93-B3AA-218CCB445722}"/>
              </a:ext>
            </a:extLst>
          </p:cNvPr>
          <p:cNvSpPr txBox="1">
            <a:spLocks noGrp="1"/>
          </p:cNvSpPr>
          <p:nvPr>
            <p:ph type="title" idx="4294967295"/>
          </p:nvPr>
        </p:nvSpPr>
        <p:spPr>
          <a:xfrm>
            <a:off x="737654" y="236669"/>
            <a:ext cx="10740043" cy="1032733"/>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r>
              <a:rPr lang="en-US" dirty="0"/>
              <a:t>Canadian Space Agency &amp; Artemis</a:t>
            </a:r>
          </a:p>
        </p:txBody>
      </p:sp>
      <p:sp>
        <p:nvSpPr>
          <p:cNvPr id="4" name="TextBox 3">
            <a:extLst>
              <a:ext uri="{FF2B5EF4-FFF2-40B4-BE49-F238E27FC236}">
                <a16:creationId xmlns:a16="http://schemas.microsoft.com/office/drawing/2014/main" id="{9F9F68F5-A952-4C44-A564-CEDFF2500027}"/>
              </a:ext>
            </a:extLst>
          </p:cNvPr>
          <p:cNvSpPr txBox="1"/>
          <p:nvPr/>
        </p:nvSpPr>
        <p:spPr>
          <a:xfrm>
            <a:off x="9563550" y="6599815"/>
            <a:ext cx="2628450" cy="276999"/>
          </a:xfrm>
          <a:prstGeom prst="rect">
            <a:avLst/>
          </a:prstGeom>
          <a:solidFill>
            <a:srgbClr val="000000">
              <a:alpha val="50196"/>
            </a:srgbClr>
          </a:solidFill>
        </p:spPr>
        <p:txBody>
          <a:bodyPr wrap="square" rtlCol="0">
            <a:spAutoFit/>
          </a:bodyPr>
          <a:lstStyle/>
          <a:p>
            <a:pPr lvl="0" defTabSz="609585">
              <a:defRPr/>
            </a:pPr>
            <a:r>
              <a:rPr lang="pt-BR" sz="1200" dirty="0">
                <a:solidFill>
                  <a:prstClr val="white"/>
                </a:solidFill>
                <a:latin typeface="Century Gothic" panose="020B0502020202020204" pitchFamily="34" charset="0"/>
                <a:ea typeface="Kozuka Gothic Pr6N L" pitchFamily="34" charset="-128"/>
              </a:rPr>
              <a:t>Canadian Space Agency, NASA </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endParaRPr>
          </a:p>
        </p:txBody>
      </p:sp>
    </p:spTree>
    <p:extLst>
      <p:ext uri="{BB962C8B-B14F-4D97-AF65-F5344CB8AC3E}">
        <p14:creationId xmlns:p14="http://schemas.microsoft.com/office/powerpoint/2010/main" val="662604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oon is shown covered with craters and rocks, creating a surface “roughness” that casts shadows.">
            <a:extLst>
              <a:ext uri="{FF2B5EF4-FFF2-40B4-BE49-F238E27FC236}">
                <a16:creationId xmlns:a16="http://schemas.microsoft.com/office/drawing/2014/main" id="{B9F3FF86-64A3-4CDD-98CA-B17FDB1401AE}"/>
              </a:ext>
            </a:extLst>
          </p:cNvPr>
          <p:cNvPicPr>
            <a:picLocks noChangeAspect="1"/>
          </p:cNvPicPr>
          <p:nvPr/>
        </p:nvPicPr>
        <p:blipFill rotWithShape="1">
          <a:blip r:embed="rId3"/>
          <a:srcRect t="4713" r="4683"/>
          <a:stretch/>
        </p:blipFill>
        <p:spPr>
          <a:xfrm>
            <a:off x="3868" y="0"/>
            <a:ext cx="12188132" cy="6858000"/>
          </a:xfrm>
          <a:prstGeom prst="rect">
            <a:avLst/>
          </a:prstGeom>
        </p:spPr>
      </p:pic>
      <p:sp>
        <p:nvSpPr>
          <p:cNvPr id="6" name="Title 1">
            <a:extLst>
              <a:ext uri="{FF2B5EF4-FFF2-40B4-BE49-F238E27FC236}">
                <a16:creationId xmlns:a16="http://schemas.microsoft.com/office/drawing/2014/main" id="{C424A08F-0D14-4AD7-BB47-0E98B2318DB2}"/>
              </a:ext>
            </a:extLst>
          </p:cNvPr>
          <p:cNvSpPr txBox="1">
            <a:spLocks noGrp="1"/>
          </p:cNvSpPr>
          <p:nvPr>
            <p:ph type="title" idx="4294967295"/>
          </p:nvPr>
        </p:nvSpPr>
        <p:spPr>
          <a:xfrm>
            <a:off x="638069" y="430306"/>
            <a:ext cx="10939477" cy="892886"/>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Water on the Moon</a:t>
            </a:r>
            <a:endParaRPr kumimoji="0" lang="en-US" sz="4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grpSp>
        <p:nvGrpSpPr>
          <p:cNvPr id="25" name="Group 24" descr="Graphic showing how shadows enable water ice to survive on the sunlit lunar surface. When shadows move as the Sun tracks overhead, the exposed frost lingers long enough to be detected by spacecraft.&#10;">
            <a:extLst>
              <a:ext uri="{FF2B5EF4-FFF2-40B4-BE49-F238E27FC236}">
                <a16:creationId xmlns:a16="http://schemas.microsoft.com/office/drawing/2014/main" id="{B3FE1C07-AEA7-4028-A8CB-B5990723DB34}"/>
              </a:ext>
            </a:extLst>
          </p:cNvPr>
          <p:cNvGrpSpPr/>
          <p:nvPr/>
        </p:nvGrpSpPr>
        <p:grpSpPr>
          <a:xfrm>
            <a:off x="0" y="2154747"/>
            <a:ext cx="7896113" cy="4584923"/>
            <a:chOff x="0" y="2154747"/>
            <a:chExt cx="7896113" cy="4584923"/>
          </a:xfrm>
        </p:grpSpPr>
        <p:pic>
          <p:nvPicPr>
            <p:cNvPr id="3" name="Picture 2">
              <a:extLst>
                <a:ext uri="{FF2B5EF4-FFF2-40B4-BE49-F238E27FC236}">
                  <a16:creationId xmlns:a16="http://schemas.microsoft.com/office/drawing/2014/main" id="{6B6283C5-9F6E-413E-A94C-660961A9288E}"/>
                </a:ext>
              </a:extLst>
            </p:cNvPr>
            <p:cNvPicPr>
              <a:picLocks noChangeAspect="1"/>
            </p:cNvPicPr>
            <p:nvPr/>
          </p:nvPicPr>
          <p:blipFill rotWithShape="1">
            <a:blip r:embed="rId4"/>
            <a:srcRect l="15057" t="2483" r="14964" b="2725"/>
            <a:stretch/>
          </p:blipFill>
          <p:spPr>
            <a:xfrm>
              <a:off x="0" y="2154747"/>
              <a:ext cx="6013525" cy="4584922"/>
            </a:xfrm>
            <a:prstGeom prst="rect">
              <a:avLst/>
            </a:prstGeom>
          </p:spPr>
        </p:pic>
        <p:cxnSp>
          <p:nvCxnSpPr>
            <p:cNvPr id="8" name="Straight Connector 7">
              <a:extLst>
                <a:ext uri="{FF2B5EF4-FFF2-40B4-BE49-F238E27FC236}">
                  <a16:creationId xmlns:a16="http://schemas.microsoft.com/office/drawing/2014/main" id="{813C01F7-A620-4027-AC77-83E8A2D5A59A}"/>
                </a:ext>
              </a:extLst>
            </p:cNvPr>
            <p:cNvCxnSpPr>
              <a:cxnSpLocks/>
            </p:cNvCxnSpPr>
            <p:nvPr/>
          </p:nvCxnSpPr>
          <p:spPr>
            <a:xfrm>
              <a:off x="6013525" y="2167439"/>
              <a:ext cx="1882588" cy="14617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2DEF9D-5C22-4902-9CFD-8A5E5072626C}"/>
                </a:ext>
              </a:extLst>
            </p:cNvPr>
            <p:cNvCxnSpPr>
              <a:cxnSpLocks/>
            </p:cNvCxnSpPr>
            <p:nvPr/>
          </p:nvCxnSpPr>
          <p:spPr>
            <a:xfrm flipV="1">
              <a:off x="6013525" y="5895191"/>
              <a:ext cx="1882588" cy="8444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1D589E-DAFC-4FA4-8FED-D3AA8FDAA44C}"/>
                </a:ext>
              </a:extLst>
            </p:cNvPr>
            <p:cNvCxnSpPr>
              <a:cxnSpLocks/>
            </p:cNvCxnSpPr>
            <p:nvPr/>
          </p:nvCxnSpPr>
          <p:spPr>
            <a:xfrm>
              <a:off x="6017334" y="3467181"/>
              <a:ext cx="180946" cy="1574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7C874C-DFA5-4A70-99C3-627C61A83D87}"/>
                </a:ext>
              </a:extLst>
            </p:cNvPr>
            <p:cNvCxnSpPr>
              <a:cxnSpLocks/>
            </p:cNvCxnSpPr>
            <p:nvPr/>
          </p:nvCxnSpPr>
          <p:spPr>
            <a:xfrm flipV="1">
              <a:off x="6013525" y="5833765"/>
              <a:ext cx="172758" cy="569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00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map of the Moon showing different thorium abundances on its surface.">
            <a:extLst>
              <a:ext uri="{FF2B5EF4-FFF2-40B4-BE49-F238E27FC236}">
                <a16:creationId xmlns:a16="http://schemas.microsoft.com/office/drawing/2014/main" id="{00549C24-B184-42F0-9574-E4A7BD7D39C4}"/>
              </a:ext>
            </a:extLst>
          </p:cNvPr>
          <p:cNvPicPr>
            <a:picLocks noChangeAspect="1"/>
          </p:cNvPicPr>
          <p:nvPr/>
        </p:nvPicPr>
        <p:blipFill rotWithShape="1">
          <a:blip r:embed="rId3"/>
          <a:srcRect l="26587" t="18818" r="23086" b="34187"/>
          <a:stretch/>
        </p:blipFill>
        <p:spPr>
          <a:xfrm>
            <a:off x="5482" y="-2876"/>
            <a:ext cx="12204389" cy="6860039"/>
          </a:xfrm>
          <a:prstGeom prst="rect">
            <a:avLst/>
          </a:prstGeom>
        </p:spPr>
      </p:pic>
      <p:sp>
        <p:nvSpPr>
          <p:cNvPr id="7" name="Title 1">
            <a:extLst>
              <a:ext uri="{FF2B5EF4-FFF2-40B4-BE49-F238E27FC236}">
                <a16:creationId xmlns:a16="http://schemas.microsoft.com/office/drawing/2014/main" id="{5BD6BC4E-5F52-4F93-B3AA-218CCB445722}"/>
              </a:ext>
            </a:extLst>
          </p:cNvPr>
          <p:cNvSpPr txBox="1">
            <a:spLocks noGrp="1"/>
          </p:cNvSpPr>
          <p:nvPr>
            <p:ph type="title" idx="4294967295"/>
          </p:nvPr>
        </p:nvSpPr>
        <p:spPr>
          <a:xfrm>
            <a:off x="737654" y="236669"/>
            <a:ext cx="10740043" cy="1420009"/>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Likely Locations of Early Molten Moon's Deep Secrets</a:t>
            </a:r>
          </a:p>
        </p:txBody>
      </p:sp>
      <p:sp>
        <p:nvSpPr>
          <p:cNvPr id="4" name="TextBox 3">
            <a:extLst>
              <a:ext uri="{FF2B5EF4-FFF2-40B4-BE49-F238E27FC236}">
                <a16:creationId xmlns:a16="http://schemas.microsoft.com/office/drawing/2014/main" id="{6E091D15-15C9-4452-845D-C7FF1C409450}"/>
              </a:ext>
            </a:extLst>
          </p:cNvPr>
          <p:cNvSpPr txBox="1"/>
          <p:nvPr/>
        </p:nvSpPr>
        <p:spPr>
          <a:xfrm>
            <a:off x="8627428" y="6542586"/>
            <a:ext cx="3206662" cy="276999"/>
          </a:xfrm>
          <a:prstGeom prst="rect">
            <a:avLst/>
          </a:prstGeom>
          <a:noFill/>
        </p:spPr>
        <p:txBody>
          <a:bodyPr wrap="square" rtlCol="0">
            <a:spAutoFit/>
          </a:bodyPr>
          <a:lstStyle/>
          <a:p>
            <a:pPr lvl="0" defTabSz="609585">
              <a:defRPr/>
            </a:pPr>
            <a:r>
              <a:rPr lang="pt-BR" sz="1200" dirty="0">
                <a:solidFill>
                  <a:prstClr val="white"/>
                </a:solidFill>
                <a:latin typeface="Century Gothic" panose="020B0502020202020204" pitchFamily="34" charset="0"/>
                <a:ea typeface="Kozuka Gothic Pr6N L" pitchFamily="34" charset="-128"/>
              </a:rPr>
              <a:t>NASA/LRO/Lunar Prospector/D. Moriarty </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endParaRPr>
          </a:p>
        </p:txBody>
      </p:sp>
    </p:spTree>
    <p:extLst>
      <p:ext uri="{BB962C8B-B14F-4D97-AF65-F5344CB8AC3E}">
        <p14:creationId xmlns:p14="http://schemas.microsoft.com/office/powerpoint/2010/main" val="60301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lunar mountain rising high above the surface.">
            <a:extLst>
              <a:ext uri="{FF2B5EF4-FFF2-40B4-BE49-F238E27FC236}">
                <a16:creationId xmlns:a16="http://schemas.microsoft.com/office/drawing/2014/main" id="{7AC2ADBA-2E5D-48C7-8462-0695F8C3F6CB}"/>
              </a:ext>
            </a:extLst>
          </p:cNvPr>
          <p:cNvPicPr>
            <a:picLocks noChangeAspect="1"/>
          </p:cNvPicPr>
          <p:nvPr/>
        </p:nvPicPr>
        <p:blipFill rotWithShape="1">
          <a:blip r:embed="rId3"/>
          <a:srcRect l="6770" r="11160"/>
          <a:stretch/>
        </p:blipFill>
        <p:spPr>
          <a:xfrm>
            <a:off x="0" y="0"/>
            <a:ext cx="12215617" cy="6861235"/>
          </a:xfrm>
          <a:prstGeom prst="rect">
            <a:avLst/>
          </a:prstGeom>
        </p:spPr>
      </p:pic>
      <p:sp>
        <p:nvSpPr>
          <p:cNvPr id="6" name="Title 1">
            <a:extLst>
              <a:ext uri="{FF2B5EF4-FFF2-40B4-BE49-F238E27FC236}">
                <a16:creationId xmlns:a16="http://schemas.microsoft.com/office/drawing/2014/main" id="{C424A08F-0D14-4AD7-BB47-0E98B2318DB2}"/>
              </a:ext>
            </a:extLst>
          </p:cNvPr>
          <p:cNvSpPr txBox="1">
            <a:spLocks noGrp="1"/>
          </p:cNvSpPr>
          <p:nvPr>
            <p:ph type="title" idx="4294967295"/>
          </p:nvPr>
        </p:nvSpPr>
        <p:spPr>
          <a:xfrm>
            <a:off x="638069" y="430306"/>
            <a:ext cx="10939477" cy="892886"/>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Teaching an Old Spacecraft New Tricks</a:t>
            </a:r>
            <a:endParaRPr kumimoji="0" lang="en-US" sz="4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pic>
        <p:nvPicPr>
          <p:cNvPr id="5" name="LROlogotransparent.psd" descr="LROlogotransparent.psd">
            <a:hlinkClick r:id="rId4"/>
            <a:extLst>
              <a:ext uri="{FF2B5EF4-FFF2-40B4-BE49-F238E27FC236}">
                <a16:creationId xmlns:a16="http://schemas.microsoft.com/office/drawing/2014/main" id="{18A68EBF-D228-43D3-BA2D-1DB6352C0223}"/>
              </a:ext>
            </a:extLst>
          </p:cNvPr>
          <p:cNvPicPr>
            <a:picLocks noChangeAspect="1"/>
          </p:cNvPicPr>
          <p:nvPr/>
        </p:nvPicPr>
        <p:blipFill>
          <a:blip r:embed="rId5"/>
          <a:stretch>
            <a:fillRect/>
          </a:stretch>
        </p:blipFill>
        <p:spPr>
          <a:xfrm>
            <a:off x="157484" y="5133319"/>
            <a:ext cx="1584660" cy="1511145"/>
          </a:xfrm>
          <a:prstGeom prst="rect">
            <a:avLst/>
          </a:prstGeom>
          <a:ln w="12700">
            <a:miter lim="400000"/>
          </a:ln>
        </p:spPr>
      </p:pic>
      <p:sp>
        <p:nvSpPr>
          <p:cNvPr id="7" name="TextBox 6">
            <a:extLst>
              <a:ext uri="{FF2B5EF4-FFF2-40B4-BE49-F238E27FC236}">
                <a16:creationId xmlns:a16="http://schemas.microsoft.com/office/drawing/2014/main" id="{B0773FBC-34FE-4795-8F04-26CEC80E8ECA}"/>
              </a:ext>
            </a:extLst>
          </p:cNvPr>
          <p:cNvSpPr txBox="1"/>
          <p:nvPr/>
        </p:nvSpPr>
        <p:spPr>
          <a:xfrm>
            <a:off x="9373003" y="6532591"/>
            <a:ext cx="2918565" cy="276999"/>
          </a:xfrm>
          <a:prstGeom prst="rect">
            <a:avLst/>
          </a:prstGeom>
          <a:noFill/>
        </p:spPr>
        <p:txBody>
          <a:bodyPr wrap="square" rtlCol="0">
            <a:spAutoFit/>
          </a:bodyPr>
          <a:lstStyle/>
          <a:p>
            <a:pPr lvl="0" defTabSz="609585">
              <a:defRPr/>
            </a:pPr>
            <a:r>
              <a:rPr lang="it-IT" sz="1200" dirty="0">
                <a:solidFill>
                  <a:prstClr val="white"/>
                </a:solidFill>
                <a:latin typeface="Century Gothic" panose="020B0502020202020204" pitchFamily="34" charset="0"/>
                <a:ea typeface="Kozuka Gothic Pr6N L" pitchFamily="34" charset="-128"/>
              </a:rPr>
              <a:t>NASA/GSFC/Arizona State University </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endParaRPr>
          </a:p>
        </p:txBody>
      </p:sp>
    </p:spTree>
    <p:extLst>
      <p:ext uri="{BB962C8B-B14F-4D97-AF65-F5344CB8AC3E}">
        <p14:creationId xmlns:p14="http://schemas.microsoft.com/office/powerpoint/2010/main" val="194537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ata visualization showing the mountainous area west of Nobile crater and the smaller craters that litter its rim at the lunar South Pole. ">
            <a:extLst>
              <a:ext uri="{FF2B5EF4-FFF2-40B4-BE49-F238E27FC236}">
                <a16:creationId xmlns:a16="http://schemas.microsoft.com/office/drawing/2014/main" id="{27A30C8C-65F5-4D64-8D01-F9DB25B7F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2975329" y="2895618"/>
            <a:ext cx="6241343" cy="1066764"/>
          </a:xfrm>
          <a:solidFill>
            <a:srgbClr val="000000">
              <a:alpha val="50196"/>
            </a:srgbClr>
          </a:solidFill>
          <a:ln w="19050">
            <a:solidFill>
              <a:schemeClr val="tx1"/>
            </a:solidFill>
          </a:ln>
        </p:spPr>
        <p:txBody>
          <a:bodyPr anchor="ctr" anchorCtr="0">
            <a:noAutofit/>
          </a:bodyPr>
          <a:lstStyle/>
          <a:p>
            <a:r>
              <a:rPr lang="en-US" dirty="0">
                <a:latin typeface="Century Gothic" panose="020B0502020202020204" pitchFamily="34" charset="0"/>
              </a:rPr>
              <a:t>Looking Ahead</a:t>
            </a:r>
          </a:p>
        </p:txBody>
      </p:sp>
    </p:spTree>
    <p:extLst>
      <p:ext uri="{BB962C8B-B14F-4D97-AF65-F5344CB8AC3E}">
        <p14:creationId xmlns:p14="http://schemas.microsoft.com/office/powerpoint/2010/main" val="1782952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lunar lander with its wheels slightly illuminated as it tracks along the Moon's surface.">
            <a:extLst>
              <a:ext uri="{FF2B5EF4-FFF2-40B4-BE49-F238E27FC236}">
                <a16:creationId xmlns:a16="http://schemas.microsoft.com/office/drawing/2014/main" id="{5A074048-8ABE-C048-8685-EDFEAD44E6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587"/>
          <a:stretch/>
        </p:blipFill>
        <p:spPr bwMode="auto">
          <a:xfrm>
            <a:off x="0" y="1411846"/>
            <a:ext cx="12192000" cy="544615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3A3B468-90A7-1E44-BFF3-3A8CD89DE3D5}"/>
              </a:ext>
            </a:extLst>
          </p:cNvPr>
          <p:cNvSpPr txBox="1">
            <a:spLocks noGrp="1"/>
          </p:cNvSpPr>
          <p:nvPr>
            <p:ph type="title" idx="4294967295"/>
          </p:nvPr>
        </p:nvSpPr>
        <p:spPr>
          <a:xfrm>
            <a:off x="532758" y="253189"/>
            <a:ext cx="11126483" cy="1425299"/>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NASA’s Commercial Lunar Payload Services (CLPS) Initiative</a:t>
            </a:r>
          </a:p>
        </p:txBody>
      </p:sp>
    </p:spTree>
    <p:extLst>
      <p:ext uri="{BB962C8B-B14F-4D97-AF65-F5344CB8AC3E}">
        <p14:creationId xmlns:p14="http://schemas.microsoft.com/office/powerpoint/2010/main" val="507318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Regolith and Ice Drill for Exploring New Terrain (TRIDENT) performs testing at Honeybee Robotics.">
            <a:extLst>
              <a:ext uri="{FF2B5EF4-FFF2-40B4-BE49-F238E27FC236}">
                <a16:creationId xmlns:a16="http://schemas.microsoft.com/office/drawing/2014/main" id="{09993DB2-024E-4FBE-8DE5-00F63D393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68821" y="854635"/>
            <a:ext cx="6860988" cy="51457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BD6BC4E-5F52-4F93-B3AA-218CCB445722}"/>
              </a:ext>
            </a:extLst>
          </p:cNvPr>
          <p:cNvSpPr txBox="1">
            <a:spLocks noGrp="1"/>
          </p:cNvSpPr>
          <p:nvPr>
            <p:ph type="title" idx="4294967295"/>
          </p:nvPr>
        </p:nvSpPr>
        <p:spPr>
          <a:xfrm>
            <a:off x="443612" y="2715259"/>
            <a:ext cx="5652388" cy="1424491"/>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Apollo to Artemis: Drilling on the Moon</a:t>
            </a:r>
          </a:p>
        </p:txBody>
      </p:sp>
      <p:sp>
        <p:nvSpPr>
          <p:cNvPr id="6" name="TextBox 5">
            <a:extLst>
              <a:ext uri="{FF2B5EF4-FFF2-40B4-BE49-F238E27FC236}">
                <a16:creationId xmlns:a16="http://schemas.microsoft.com/office/drawing/2014/main" id="{B69A26E4-89A1-419C-AC8B-0BBF3DAC2687}"/>
              </a:ext>
            </a:extLst>
          </p:cNvPr>
          <p:cNvSpPr txBox="1"/>
          <p:nvPr/>
        </p:nvSpPr>
        <p:spPr>
          <a:xfrm>
            <a:off x="10078938" y="6581000"/>
            <a:ext cx="1669450" cy="276999"/>
          </a:xfrm>
          <a:prstGeom prst="rect">
            <a:avLst/>
          </a:prstGeom>
          <a:noFill/>
        </p:spPr>
        <p:txBody>
          <a:bodyPr wrap="square" rtlCol="0">
            <a:spAutoFit/>
          </a:bodyPr>
          <a:lstStyle/>
          <a:p>
            <a:pPr lvl="0">
              <a:defRPr/>
            </a:pPr>
            <a:r>
              <a:rPr lang="en-US" sz="1200" dirty="0">
                <a:solidFill>
                  <a:srgbClr val="FFFFFF"/>
                </a:solidFill>
                <a:latin typeface="Century Gothic" panose="020B0502020202020204" pitchFamily="34" charset="0"/>
                <a:ea typeface="Kozuka Gothic Pr6N L" pitchFamily="34" charset="-128"/>
              </a:rPr>
              <a:t>Honeybee Robotics</a:t>
            </a:r>
          </a:p>
        </p:txBody>
      </p:sp>
    </p:spTree>
    <p:extLst>
      <p:ext uri="{BB962C8B-B14F-4D97-AF65-F5344CB8AC3E}">
        <p14:creationId xmlns:p14="http://schemas.microsoft.com/office/powerpoint/2010/main" val="3403298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FBE5-B92F-45B8-B0FD-8ECAEF68EFAC}"/>
              </a:ext>
            </a:extLst>
          </p:cNvPr>
          <p:cNvSpPr>
            <a:spLocks noGrp="1"/>
          </p:cNvSpPr>
          <p:nvPr>
            <p:ph type="title" idx="4294967295"/>
          </p:nvPr>
        </p:nvSpPr>
        <p:spPr/>
        <p:txBody>
          <a:bodyPr/>
          <a:lstStyle/>
          <a:p>
            <a:r>
              <a:rPr lang="en-US" dirty="0"/>
              <a:t>VIPER Mission</a:t>
            </a:r>
          </a:p>
        </p:txBody>
      </p:sp>
      <p:pic>
        <p:nvPicPr>
          <p:cNvPr id="1028" name="Picture 4" descr="An overlay of the VIPER mission text above the rough lunar terrain.">
            <a:extLst>
              <a:ext uri="{FF2B5EF4-FFF2-40B4-BE49-F238E27FC236}">
                <a16:creationId xmlns:a16="http://schemas.microsoft.com/office/drawing/2014/main" id="{4AFE27E4-7006-4698-BA01-A805DF501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52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ndering of the Korea Pathfinder Lunar Orbiter spacecraft.">
            <a:extLst>
              <a:ext uri="{FF2B5EF4-FFF2-40B4-BE49-F238E27FC236}">
                <a16:creationId xmlns:a16="http://schemas.microsoft.com/office/drawing/2014/main" id="{A937A8DA-298E-4B92-A250-E3DE49A4FC49}"/>
              </a:ext>
            </a:extLst>
          </p:cNvPr>
          <p:cNvPicPr>
            <a:picLocks noChangeAspect="1"/>
          </p:cNvPicPr>
          <p:nvPr/>
        </p:nvPicPr>
        <p:blipFill rotWithShape="1">
          <a:blip r:embed="rId3"/>
          <a:srcRect l="22777" t="1097" r="17161" b="1804"/>
          <a:stretch/>
        </p:blipFill>
        <p:spPr>
          <a:xfrm>
            <a:off x="3182848" y="236669"/>
            <a:ext cx="5849654" cy="6658983"/>
          </a:xfrm>
          <a:prstGeom prst="rect">
            <a:avLst/>
          </a:prstGeom>
        </p:spPr>
      </p:pic>
      <p:sp>
        <p:nvSpPr>
          <p:cNvPr id="7" name="Title 1">
            <a:extLst>
              <a:ext uri="{FF2B5EF4-FFF2-40B4-BE49-F238E27FC236}">
                <a16:creationId xmlns:a16="http://schemas.microsoft.com/office/drawing/2014/main" id="{5BD6BC4E-5F52-4F93-B3AA-218CCB445722}"/>
              </a:ext>
            </a:extLst>
          </p:cNvPr>
          <p:cNvSpPr txBox="1">
            <a:spLocks noGrp="1"/>
          </p:cNvSpPr>
          <p:nvPr>
            <p:ph type="title" idx="4294967295"/>
          </p:nvPr>
        </p:nvSpPr>
        <p:spPr>
          <a:xfrm>
            <a:off x="737654" y="236669"/>
            <a:ext cx="10740043" cy="914399"/>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Korea Pathfinder Lunar Orbiter</a:t>
            </a:r>
          </a:p>
        </p:txBody>
      </p:sp>
      <p:sp>
        <p:nvSpPr>
          <p:cNvPr id="4" name="TextBox 3">
            <a:extLst>
              <a:ext uri="{FF2B5EF4-FFF2-40B4-BE49-F238E27FC236}">
                <a16:creationId xmlns:a16="http://schemas.microsoft.com/office/drawing/2014/main" id="{51CFCAEE-F82C-48FD-93F0-B7478401E4A2}"/>
              </a:ext>
            </a:extLst>
          </p:cNvPr>
          <p:cNvSpPr txBox="1"/>
          <p:nvPr/>
        </p:nvSpPr>
        <p:spPr>
          <a:xfrm>
            <a:off x="9032502" y="6581001"/>
            <a:ext cx="3206662" cy="276999"/>
          </a:xfrm>
          <a:prstGeom prst="rect">
            <a:avLst/>
          </a:prstGeom>
          <a:noFill/>
        </p:spPr>
        <p:txBody>
          <a:bodyPr wrap="square" rtlCol="0">
            <a:spAutoFit/>
          </a:bodyPr>
          <a:lstStyle/>
          <a:p>
            <a:pPr lvl="0" defTabSz="609585">
              <a:defRPr/>
            </a:pPr>
            <a:r>
              <a:rPr lang="pt-BR" sz="1200" dirty="0">
                <a:solidFill>
                  <a:prstClr val="white"/>
                </a:solidFill>
                <a:latin typeface="Century Gothic" panose="020B0502020202020204" pitchFamily="34" charset="0"/>
                <a:ea typeface="Kozuka Gothic Pr6N L" pitchFamily="34" charset="-128"/>
              </a:rPr>
              <a:t>Korea Aerospace Research Institute </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endParaRPr>
          </a:p>
        </p:txBody>
      </p:sp>
    </p:spTree>
    <p:extLst>
      <p:ext uri="{BB962C8B-B14F-4D97-AF65-F5344CB8AC3E}">
        <p14:creationId xmlns:p14="http://schemas.microsoft.com/office/powerpoint/2010/main" val="34851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ined landscape featuring landmarks from around the world, with the International Observe the Moon Night logo in the sky.">
            <a:extLst>
              <a:ext uri="{FF2B5EF4-FFF2-40B4-BE49-F238E27FC236}">
                <a16:creationId xmlns:a16="http://schemas.microsoft.com/office/drawing/2014/main" id="{215188CD-E4A5-46E4-A189-D9CBCB40F0CA}"/>
              </a:ext>
            </a:extLst>
          </p:cNvPr>
          <p:cNvPicPr>
            <a:picLocks noChangeAspect="1"/>
          </p:cNvPicPr>
          <p:nvPr/>
        </p:nvPicPr>
        <p:blipFill rotWithShape="1">
          <a:blip r:embed="rId3"/>
          <a:srcRect r="2216" b="2066"/>
          <a:stretch/>
        </p:blipFill>
        <p:spPr>
          <a:xfrm>
            <a:off x="9833" y="-5017"/>
            <a:ext cx="12182167" cy="6863018"/>
          </a:xfrm>
          <a:prstGeom prst="rect">
            <a:avLst/>
          </a:prstGeom>
        </p:spPr>
      </p:pic>
      <p:sp>
        <p:nvSpPr>
          <p:cNvPr id="6" name="Title 5"/>
          <p:cNvSpPr>
            <a:spLocks noGrp="1"/>
          </p:cNvSpPr>
          <p:nvPr>
            <p:ph type="ctrTitle"/>
          </p:nvPr>
        </p:nvSpPr>
        <p:spPr>
          <a:xfrm>
            <a:off x="9833" y="176025"/>
            <a:ext cx="12182167" cy="813680"/>
          </a:xfrm>
        </p:spPr>
        <p:txBody>
          <a:bodyPr>
            <a:noAutofit/>
          </a:bodyPr>
          <a:lstStyle/>
          <a:p>
            <a:r>
              <a:rPr lang="en-US" sz="4800" dirty="0">
                <a:latin typeface="Century Gothic" panose="020B0502020202020204" pitchFamily="34" charset="0"/>
              </a:rPr>
              <a:t>International Observe the Moon Night</a:t>
            </a:r>
          </a:p>
        </p:txBody>
      </p:sp>
    </p:spTree>
    <p:extLst>
      <p:ext uri="{BB962C8B-B14F-4D97-AF65-F5344CB8AC3E}">
        <p14:creationId xmlns:p14="http://schemas.microsoft.com/office/powerpoint/2010/main" val="224452737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presentation of the Smart Lander for Investigating Moon (SLIM) probe flying above the lunar surface.">
            <a:extLst>
              <a:ext uri="{FF2B5EF4-FFF2-40B4-BE49-F238E27FC236}">
                <a16:creationId xmlns:a16="http://schemas.microsoft.com/office/drawing/2014/main" id="{56F0FCE0-731F-42A8-BA61-C3B1BDDD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BD6BC4E-5F52-4F93-B3AA-218CCB445722}"/>
              </a:ext>
            </a:extLst>
          </p:cNvPr>
          <p:cNvSpPr txBox="1">
            <a:spLocks noGrp="1"/>
          </p:cNvSpPr>
          <p:nvPr>
            <p:ph type="title" idx="4294967295"/>
          </p:nvPr>
        </p:nvSpPr>
        <p:spPr>
          <a:xfrm>
            <a:off x="536904" y="272528"/>
            <a:ext cx="11118191" cy="1495312"/>
          </a:xfrm>
          <a:prstGeom prst="rect">
            <a:avLst/>
          </a:prstGeom>
          <a:solidFill>
            <a:srgbClr val="000000">
              <a:alpha val="74902"/>
            </a:srgbClr>
          </a:solid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Smart Lander for Investigating Moon (Japan Aerospace Exploration Agency)</a:t>
            </a:r>
          </a:p>
        </p:txBody>
      </p:sp>
      <p:sp>
        <p:nvSpPr>
          <p:cNvPr id="5" name="TextBox 4">
            <a:extLst>
              <a:ext uri="{FF2B5EF4-FFF2-40B4-BE49-F238E27FC236}">
                <a16:creationId xmlns:a16="http://schemas.microsoft.com/office/drawing/2014/main" id="{5F8406C7-2FBF-488C-8C1C-EC0B8BEA2F5C}"/>
              </a:ext>
            </a:extLst>
          </p:cNvPr>
          <p:cNvSpPr txBox="1"/>
          <p:nvPr/>
        </p:nvSpPr>
        <p:spPr>
          <a:xfrm>
            <a:off x="9649609" y="6581001"/>
            <a:ext cx="1815004" cy="276999"/>
          </a:xfrm>
          <a:prstGeom prst="rect">
            <a:avLst/>
          </a:prstGeom>
          <a:noFill/>
        </p:spPr>
        <p:txBody>
          <a:bodyPr wrap="square" rtlCol="0">
            <a:spAutoFit/>
          </a:bodyPr>
          <a:lstStyle/>
          <a:p>
            <a:pPr lvl="0" defTabSz="609585">
              <a:defRPr/>
            </a:pPr>
            <a:r>
              <a:rPr lang="pt-BR" sz="1200" dirty="0">
                <a:solidFill>
                  <a:prstClr val="white"/>
                </a:solidFill>
                <a:latin typeface="Century Gothic" panose="020B0502020202020204" pitchFamily="34" charset="0"/>
                <a:ea typeface="Kozuka Gothic Pr6N L" pitchFamily="34" charset="-128"/>
              </a:rPr>
              <a:t>JAXA/ISAS</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endParaRPr>
          </a:p>
        </p:txBody>
      </p:sp>
    </p:spTree>
    <p:extLst>
      <p:ext uri="{BB962C8B-B14F-4D97-AF65-F5344CB8AC3E}">
        <p14:creationId xmlns:p14="http://schemas.microsoft.com/office/powerpoint/2010/main" val="397407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9B885-5C01-48C0-B45D-FC07112554EA}"/>
              </a:ext>
            </a:extLst>
          </p:cNvPr>
          <p:cNvSpPr>
            <a:spLocks noGrp="1"/>
          </p:cNvSpPr>
          <p:nvPr>
            <p:ph type="ctrTitle"/>
          </p:nvPr>
        </p:nvSpPr>
        <p:spPr>
          <a:xfrm>
            <a:off x="1524000" y="110358"/>
            <a:ext cx="9144000" cy="1324303"/>
          </a:xfrm>
        </p:spPr>
        <p:txBody>
          <a:bodyPr vert="horz" lIns="91440" tIns="45720" rIns="91440" bIns="45720" rtlCol="0" anchor="b">
            <a:normAutofit/>
          </a:bodyPr>
          <a:lstStyle/>
          <a:p>
            <a:r>
              <a:rPr lang="en-US" dirty="0"/>
              <a:t>Multilanguage Graphic</a:t>
            </a:r>
          </a:p>
        </p:txBody>
      </p:sp>
      <p:pic>
        <p:nvPicPr>
          <p:cNvPr id="3" name="Picture 2" descr="A picture containing text, nature, cloud, night sky&#10;&#10;Description automatically generated">
            <a:extLst>
              <a:ext uri="{FF2B5EF4-FFF2-40B4-BE49-F238E27FC236}">
                <a16:creationId xmlns:a16="http://schemas.microsoft.com/office/drawing/2014/main" id="{CF24F15D-2BC6-4A3D-9A66-44E37FFC599C}"/>
              </a:ext>
            </a:extLst>
          </p:cNvPr>
          <p:cNvPicPr>
            <a:picLocks noChangeAspect="1"/>
          </p:cNvPicPr>
          <p:nvPr/>
        </p:nvPicPr>
        <p:blipFill>
          <a:blip r:embed="rId3"/>
          <a:stretch>
            <a:fillRect/>
          </a:stretch>
        </p:blipFill>
        <p:spPr>
          <a:xfrm>
            <a:off x="381000" y="0"/>
            <a:ext cx="11430000" cy="6858000"/>
          </a:xfrm>
          <a:prstGeom prst="rect">
            <a:avLst/>
          </a:prstGeom>
        </p:spPr>
      </p:pic>
    </p:spTree>
    <p:extLst>
      <p:ext uri="{BB962C8B-B14F-4D97-AF65-F5344CB8AC3E}">
        <p14:creationId xmlns:p14="http://schemas.microsoft.com/office/powerpoint/2010/main" val="383410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FD9535-7E40-4993-A7A2-95AAA649EBB4}"/>
              </a:ext>
            </a:extLst>
          </p:cNvPr>
          <p:cNvSpPr txBox="1">
            <a:spLocks noGrp="1"/>
          </p:cNvSpPr>
          <p:nvPr>
            <p:ph type="title" idx="4294967295"/>
          </p:nvPr>
        </p:nvSpPr>
        <p:spPr>
          <a:xfrm>
            <a:off x="133813" y="5805847"/>
            <a:ext cx="3044283"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cs typeface="+mn-cs"/>
              </a:rPr>
              <a:t>Events registered as of October 7</a:t>
            </a:r>
          </a:p>
        </p:txBody>
      </p:sp>
      <p:pic>
        <p:nvPicPr>
          <p:cNvPr id="3" name="Picture 2" descr="A map of the world with markers showing the current registered International Observe the Moon Night participants.">
            <a:extLst>
              <a:ext uri="{FF2B5EF4-FFF2-40B4-BE49-F238E27FC236}">
                <a16:creationId xmlns:a16="http://schemas.microsoft.com/office/drawing/2014/main" id="{02A8A977-EA71-4216-BB03-0E1EA29C6FDE}"/>
              </a:ext>
            </a:extLst>
          </p:cNvPr>
          <p:cNvPicPr>
            <a:picLocks noChangeAspect="1"/>
          </p:cNvPicPr>
          <p:nvPr/>
        </p:nvPicPr>
        <p:blipFill rotWithShape="1">
          <a:blip r:embed="rId3"/>
          <a:srcRect t="17726" r="3559" b="19215"/>
          <a:stretch/>
        </p:blipFill>
        <p:spPr>
          <a:xfrm>
            <a:off x="0" y="1189573"/>
            <a:ext cx="12177626" cy="4478854"/>
          </a:xfrm>
          <a:prstGeom prst="rect">
            <a:avLst/>
          </a:prstGeom>
        </p:spPr>
      </p:pic>
    </p:spTree>
    <p:extLst>
      <p:ext uri="{BB962C8B-B14F-4D97-AF65-F5344CB8AC3E}">
        <p14:creationId xmlns:p14="http://schemas.microsoft.com/office/powerpoint/2010/main" val="248779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descr="A young girl looking through a telescope."/>
          <p:cNvGrpSpPr/>
          <p:nvPr/>
        </p:nvGrpSpPr>
        <p:grpSpPr>
          <a:xfrm>
            <a:off x="0" y="0"/>
            <a:ext cx="2884715" cy="6858000"/>
            <a:chOff x="0" y="0"/>
            <a:chExt cx="2884715" cy="685800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39522" r="18414"/>
            <a:stretch/>
          </p:blipFill>
          <p:spPr>
            <a:xfrm>
              <a:off x="0" y="0"/>
              <a:ext cx="2884715" cy="6858000"/>
            </a:xfrm>
            <a:prstGeom prst="rect">
              <a:avLst/>
            </a:prstGeom>
          </p:spPr>
        </p:pic>
        <p:sp>
          <p:nvSpPr>
            <p:cNvPr id="18" name="TextBox 17">
              <a:extLst>
                <a:ext uri="{FF2B5EF4-FFF2-40B4-BE49-F238E27FC236}">
                  <a16:creationId xmlns:a16="http://schemas.microsoft.com/office/drawing/2014/main" id="{8A537B91-2EA3-0E4E-BFE3-909AEE88F527}"/>
                </a:ext>
              </a:extLst>
            </p:cNvPr>
            <p:cNvSpPr txBox="1"/>
            <p:nvPr/>
          </p:nvSpPr>
          <p:spPr>
            <a:xfrm>
              <a:off x="0" y="6550223"/>
              <a:ext cx="1904104"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rPr>
                <a:t>José Carlos Salerno</a:t>
              </a:r>
            </a:p>
          </p:txBody>
        </p:sp>
      </p:grpSp>
      <p:grpSp>
        <p:nvGrpSpPr>
          <p:cNvPr id="16" name="Group 15" descr="A woman pointing at and discussing a Moon globe with a man."/>
          <p:cNvGrpSpPr/>
          <p:nvPr/>
        </p:nvGrpSpPr>
        <p:grpSpPr>
          <a:xfrm>
            <a:off x="3029168" y="0"/>
            <a:ext cx="2902071" cy="6858000"/>
            <a:chOff x="1833215" y="0"/>
            <a:chExt cx="2902071" cy="6858000"/>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5990" b="8780"/>
            <a:stretch/>
          </p:blipFill>
          <p:spPr>
            <a:xfrm rot="5400000">
              <a:off x="-144749" y="1977964"/>
              <a:ext cx="6858000" cy="2902071"/>
            </a:xfrm>
            <a:prstGeom prst="rect">
              <a:avLst/>
            </a:prstGeom>
            <a:noFill/>
          </p:spPr>
        </p:pic>
        <p:sp>
          <p:nvSpPr>
            <p:cNvPr id="9" name="TextBox 8">
              <a:extLst>
                <a:ext uri="{FF2B5EF4-FFF2-40B4-BE49-F238E27FC236}">
                  <a16:creationId xmlns:a16="http://schemas.microsoft.com/office/drawing/2014/main" id="{8A537B91-2EA3-0E4E-BFE3-909AEE88F527}"/>
                </a:ext>
              </a:extLst>
            </p:cNvPr>
            <p:cNvSpPr txBox="1"/>
            <p:nvPr/>
          </p:nvSpPr>
          <p:spPr>
            <a:xfrm>
              <a:off x="1833215" y="6581001"/>
              <a:ext cx="606917" cy="276999"/>
            </a:xfrm>
            <a:prstGeom prst="rect">
              <a:avLst/>
            </a:prstGeom>
            <a:solidFill>
              <a:srgbClr val="000000">
                <a:alpha val="50196"/>
              </a:srgb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Kozuka Gothic Pr6N L" pitchFamily="34" charset="-128"/>
                </a:rPr>
                <a:t>NASA</a:t>
              </a:r>
            </a:p>
          </p:txBody>
        </p:sp>
      </p:grpSp>
      <p:grpSp>
        <p:nvGrpSpPr>
          <p:cNvPr id="14" name="Group 13" descr="A view of a few lunar mountains and craters."/>
          <p:cNvGrpSpPr/>
          <p:nvPr/>
        </p:nvGrpSpPr>
        <p:grpSpPr>
          <a:xfrm>
            <a:off x="6075693" y="0"/>
            <a:ext cx="2953288" cy="6858000"/>
            <a:chOff x="3293941" y="-4233"/>
            <a:chExt cx="2953288" cy="6858000"/>
          </a:xfrm>
        </p:grpSpPr>
        <p:pic>
          <p:nvPicPr>
            <p:cNvPr id="7" name="Picture 6">
              <a:extLst>
                <a:ext uri="{FF2B5EF4-FFF2-40B4-BE49-F238E27FC236}">
                  <a16:creationId xmlns:a16="http://schemas.microsoft.com/office/drawing/2014/main" id="{2D20709B-7C90-0645-BBBE-E35AEB66B9AF}"/>
                </a:ext>
              </a:extLst>
            </p:cNvPr>
            <p:cNvPicPr>
              <a:picLocks noChangeAspect="1"/>
            </p:cNvPicPr>
            <p:nvPr/>
          </p:nvPicPr>
          <p:blipFill rotWithShape="1">
            <a:blip r:embed="rId5"/>
            <a:srcRect l="8147" r="49154"/>
            <a:stretch/>
          </p:blipFill>
          <p:spPr>
            <a:xfrm>
              <a:off x="3318936" y="-4233"/>
              <a:ext cx="2928293" cy="6858000"/>
            </a:xfrm>
            <a:prstGeom prst="rect">
              <a:avLst/>
            </a:prstGeom>
          </p:spPr>
        </p:pic>
        <p:sp>
          <p:nvSpPr>
            <p:cNvPr id="10" name="TextBox 9">
              <a:extLst>
                <a:ext uri="{FF2B5EF4-FFF2-40B4-BE49-F238E27FC236}">
                  <a16:creationId xmlns:a16="http://schemas.microsoft.com/office/drawing/2014/main" id="{5CEBFF3E-8FD1-D144-8206-21922D04BB51}"/>
                </a:ext>
              </a:extLst>
            </p:cNvPr>
            <p:cNvSpPr txBox="1"/>
            <p:nvPr/>
          </p:nvSpPr>
          <p:spPr>
            <a:xfrm>
              <a:off x="3293941" y="6545990"/>
              <a:ext cx="2591296"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Kozuka Gothic Pr6N L" pitchFamily="34" charset="-128"/>
                </a:rPr>
                <a:t>NASA/LRO/ASU</a:t>
              </a:r>
            </a:p>
          </p:txBody>
        </p:sp>
      </p:grpSp>
      <p:grpSp>
        <p:nvGrpSpPr>
          <p:cNvPr id="4" name="Group 3" descr="A little girl holding onto her lunar lander above a Moon target that's on the ground."/>
          <p:cNvGrpSpPr/>
          <p:nvPr/>
        </p:nvGrpSpPr>
        <p:grpSpPr>
          <a:xfrm>
            <a:off x="9162832" y="0"/>
            <a:ext cx="3029168" cy="6858000"/>
            <a:chOff x="8750395" y="12699"/>
            <a:chExt cx="3029168" cy="685800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184" r="25325"/>
            <a:stretch/>
          </p:blipFill>
          <p:spPr>
            <a:xfrm>
              <a:off x="8785992" y="12699"/>
              <a:ext cx="2993571" cy="6858000"/>
            </a:xfrm>
            <a:prstGeom prst="rect">
              <a:avLst/>
            </a:prstGeom>
          </p:spPr>
        </p:pic>
        <p:sp>
          <p:nvSpPr>
            <p:cNvPr id="13" name="TextBox 12">
              <a:extLst>
                <a:ext uri="{FF2B5EF4-FFF2-40B4-BE49-F238E27FC236}">
                  <a16:creationId xmlns:a16="http://schemas.microsoft.com/office/drawing/2014/main" id="{5CEBFF3E-8FD1-D144-8206-21922D04BB51}"/>
                </a:ext>
              </a:extLst>
            </p:cNvPr>
            <p:cNvSpPr txBox="1"/>
            <p:nvPr/>
          </p:nvSpPr>
          <p:spPr>
            <a:xfrm>
              <a:off x="8750395" y="6593700"/>
              <a:ext cx="788226"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Kozuka Gothic Pr6N L" pitchFamily="34" charset="-128"/>
                </a:rPr>
                <a:t>NASA</a:t>
              </a:r>
            </a:p>
          </p:txBody>
        </p:sp>
      </p:grpSp>
      <p:sp>
        <p:nvSpPr>
          <p:cNvPr id="8" name="Title 1">
            <a:extLst>
              <a:ext uri="{FF2B5EF4-FFF2-40B4-BE49-F238E27FC236}">
                <a16:creationId xmlns:a16="http://schemas.microsoft.com/office/drawing/2014/main" id="{BE4F7504-B165-3443-B580-3892925937F4}"/>
              </a:ext>
            </a:extLst>
          </p:cNvPr>
          <p:cNvSpPr>
            <a:spLocks noGrp="1"/>
          </p:cNvSpPr>
          <p:nvPr>
            <p:ph type="title"/>
          </p:nvPr>
        </p:nvSpPr>
        <p:spPr>
          <a:xfrm>
            <a:off x="1312476" y="5441617"/>
            <a:ext cx="9237528" cy="723900"/>
          </a:xfrm>
          <a:solidFill>
            <a:schemeClr val="tx1"/>
          </a:solidFill>
          <a:ln w="19050">
            <a:solidFill>
              <a:schemeClr val="bg1"/>
            </a:solidFill>
          </a:ln>
        </p:spPr>
        <p:txBody>
          <a:bodyPr>
            <a:normAutofit fontScale="90000"/>
          </a:bodyPr>
          <a:lstStyle/>
          <a:p>
            <a:pPr algn="ctr"/>
            <a:r>
              <a:rPr lang="en-US" dirty="0">
                <a:solidFill>
                  <a:srgbClr val="FFFFFF"/>
                </a:solidFill>
                <a:latin typeface="Century Gothic" panose="020B0502020202020204" pitchFamily="34" charset="0"/>
              </a:rPr>
              <a:t>So Many Ways to Observe the Moon</a:t>
            </a:r>
          </a:p>
        </p:txBody>
      </p:sp>
      <p:sp>
        <p:nvSpPr>
          <p:cNvPr id="24" name="Title 1">
            <a:extLst>
              <a:ext uri="{FF2B5EF4-FFF2-40B4-BE49-F238E27FC236}">
                <a16:creationId xmlns:a16="http://schemas.microsoft.com/office/drawing/2014/main" id="{BE4F7504-B165-3443-B580-3892925937F4}"/>
              </a:ext>
            </a:extLst>
          </p:cNvPr>
          <p:cNvSpPr txBox="1">
            <a:spLocks/>
          </p:cNvSpPr>
          <p:nvPr/>
        </p:nvSpPr>
        <p:spPr>
          <a:xfrm>
            <a:off x="202672" y="294253"/>
            <a:ext cx="3875528" cy="587875"/>
          </a:xfrm>
          <a:prstGeom prst="rect">
            <a:avLst/>
          </a:prstGeom>
          <a:solidFill>
            <a:schemeClr val="tx1"/>
          </a:solidFill>
          <a:ln w="19050">
            <a:solidFill>
              <a:schemeClr val="bg1"/>
            </a:solidFill>
          </a:ln>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rPr>
              <a:t>#</a:t>
            </a:r>
            <a:r>
              <a:rPr kumimoji="0" lang="en-US" sz="3200" b="0" i="0" u="none" strike="noStrike" kern="1200" cap="none" spc="0" normalizeH="0" baseline="0" noProof="0" dirty="0" err="1">
                <a:ln>
                  <a:noFill/>
                </a:ln>
                <a:solidFill>
                  <a:srgbClr val="FFFFFF"/>
                </a:solidFill>
                <a:effectLst/>
                <a:uLnTx/>
                <a:uFillTx/>
                <a:latin typeface="Century Gothic" panose="020B0502020202020204" pitchFamily="34" charset="0"/>
              </a:rPr>
              <a:t>ObserveTheMoon</a:t>
            </a:r>
            <a:endPar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285368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13F76-068C-46EF-8E87-22208BA16F38}"/>
              </a:ext>
            </a:extLst>
          </p:cNvPr>
          <p:cNvSpPr>
            <a:spLocks noGrp="1"/>
          </p:cNvSpPr>
          <p:nvPr>
            <p:ph type="title"/>
          </p:nvPr>
        </p:nvSpPr>
        <p:spPr/>
        <p:txBody>
          <a:bodyPr/>
          <a:lstStyle/>
          <a:p>
            <a:r>
              <a:rPr lang="en-US" dirty="0"/>
              <a:t>Example</a:t>
            </a:r>
            <a:r>
              <a:rPr lang="en-US" baseline="0" dirty="0"/>
              <a:t> Participation Images</a:t>
            </a:r>
            <a:endParaRPr lang="en-US" dirty="0"/>
          </a:p>
        </p:txBody>
      </p:sp>
      <p:pic>
        <p:nvPicPr>
          <p:cNvPr id="20" name="Picture 19" descr="A man and two young kids looking through a telescope."/>
          <p:cNvPicPr>
            <a:picLocks noChangeAspect="1"/>
          </p:cNvPicPr>
          <p:nvPr/>
        </p:nvPicPr>
        <p:blipFill rotWithShape="1">
          <a:blip r:embed="rId3">
            <a:extLst>
              <a:ext uri="{28A0092B-C50C-407E-A947-70E740481C1C}">
                <a14:useLocalDpi xmlns:a14="http://schemas.microsoft.com/office/drawing/2010/main" val="0"/>
              </a:ext>
            </a:extLst>
          </a:blip>
          <a:srcRect l="19772" t="6121" r="6962" b="43729"/>
          <a:stretch/>
        </p:blipFill>
        <p:spPr>
          <a:xfrm>
            <a:off x="9334" y="4856263"/>
            <a:ext cx="2191710" cy="2000257"/>
          </a:xfrm>
          <a:prstGeom prst="rect">
            <a:avLst/>
          </a:prstGeom>
        </p:spPr>
      </p:pic>
      <p:grpSp>
        <p:nvGrpSpPr>
          <p:cNvPr id="5" name="Group 4" descr="Signs for a drive-in movie in a parking lot.">
            <a:extLst>
              <a:ext uri="{FF2B5EF4-FFF2-40B4-BE49-F238E27FC236}">
                <a16:creationId xmlns:a16="http://schemas.microsoft.com/office/drawing/2014/main" id="{E6D9A942-30C2-4DE5-8D81-EB568B80E5CE}"/>
              </a:ext>
            </a:extLst>
          </p:cNvPr>
          <p:cNvGrpSpPr/>
          <p:nvPr/>
        </p:nvGrpSpPr>
        <p:grpSpPr>
          <a:xfrm>
            <a:off x="2202941" y="4174665"/>
            <a:ext cx="4012813" cy="2747250"/>
            <a:chOff x="2757109" y="4670339"/>
            <a:chExt cx="2973827" cy="2035941"/>
          </a:xfrm>
        </p:grpSpPr>
        <p:pic>
          <p:nvPicPr>
            <p:cNvPr id="21" name="Picture 20">
              <a:extLst>
                <a:ext uri="{FF2B5EF4-FFF2-40B4-BE49-F238E27FC236}">
                  <a16:creationId xmlns:a16="http://schemas.microsoft.com/office/drawing/2014/main" id="{F53C9D99-7CF5-4072-935D-F8FB888D2F59}"/>
                </a:ext>
              </a:extLst>
            </p:cNvPr>
            <p:cNvPicPr>
              <a:picLocks noChangeAspect="1"/>
            </p:cNvPicPr>
            <p:nvPr/>
          </p:nvPicPr>
          <p:blipFill>
            <a:blip r:embed="rId4"/>
            <a:stretch>
              <a:fillRect/>
            </a:stretch>
          </p:blipFill>
          <p:spPr>
            <a:xfrm>
              <a:off x="2757109" y="4670339"/>
              <a:ext cx="2973827" cy="1977595"/>
            </a:xfrm>
            <a:prstGeom prst="rect">
              <a:avLst/>
            </a:prstGeom>
          </p:spPr>
        </p:pic>
        <p:sp>
          <p:nvSpPr>
            <p:cNvPr id="22" name="TextBox 21">
              <a:extLst>
                <a:ext uri="{FF2B5EF4-FFF2-40B4-BE49-F238E27FC236}">
                  <a16:creationId xmlns:a16="http://schemas.microsoft.com/office/drawing/2014/main" id="{B487690C-BD22-4F38-9418-2FF66FA21D18}"/>
                </a:ext>
              </a:extLst>
            </p:cNvPr>
            <p:cNvSpPr txBox="1"/>
            <p:nvPr/>
          </p:nvSpPr>
          <p:spPr>
            <a:xfrm>
              <a:off x="3739193" y="6449684"/>
              <a:ext cx="1991040" cy="2565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Kozuka Gothic Pr6N L" pitchFamily="34" charset="-128"/>
                  <a:cs typeface="+mn-cs"/>
                </a:rPr>
                <a:t>Clube de </a:t>
              </a:r>
              <a:r>
                <a:rPr kumimoji="0" lang="en-US" sz="1200" b="0" i="0" u="none" strike="noStrike" kern="1200" cap="none" spc="0" normalizeH="0" baseline="0" noProof="0" dirty="0" err="1">
                  <a:ln>
                    <a:noFill/>
                  </a:ln>
                  <a:solidFill>
                    <a:srgbClr val="FFFFFF"/>
                  </a:solidFill>
                  <a:effectLst/>
                  <a:uLnTx/>
                  <a:uFillTx/>
                  <a:latin typeface="Century Gothic" panose="020B0502020202020204" pitchFamily="34" charset="0"/>
                  <a:ea typeface="Kozuka Gothic Pr6N L" pitchFamily="34" charset="-128"/>
                  <a:cs typeface="+mn-cs"/>
                </a:rPr>
                <a:t>Astronomia</a:t>
              </a:r>
              <a:endPar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Kozuka Gothic Pr6N L" pitchFamily="34" charset="-128"/>
                <a:cs typeface="+mn-cs"/>
              </a:endParaRPr>
            </a:p>
          </p:txBody>
        </p:sp>
      </p:grpSp>
      <p:pic>
        <p:nvPicPr>
          <p:cNvPr id="15" name="Picture 14" descr="A picture containing text, indoor&#10;&#10;Description automatically generated">
            <a:extLst>
              <a:ext uri="{FF2B5EF4-FFF2-40B4-BE49-F238E27FC236}">
                <a16:creationId xmlns:a16="http://schemas.microsoft.com/office/drawing/2014/main" id="{E18BBD0F-B8D6-4294-85E8-632D2012C76C}"/>
              </a:ext>
            </a:extLst>
          </p:cNvPr>
          <p:cNvPicPr>
            <a:picLocks noChangeAspect="1"/>
          </p:cNvPicPr>
          <p:nvPr/>
        </p:nvPicPr>
        <p:blipFill rotWithShape="1">
          <a:blip r:embed="rId5"/>
          <a:srcRect l="24326" t="59749" r="25590" b="5971"/>
          <a:stretch/>
        </p:blipFill>
        <p:spPr>
          <a:xfrm>
            <a:off x="6215754" y="4195311"/>
            <a:ext cx="5978142" cy="2662689"/>
          </a:xfrm>
          <a:prstGeom prst="rect">
            <a:avLst/>
          </a:prstGeom>
        </p:spPr>
      </p:pic>
      <p:grpSp>
        <p:nvGrpSpPr>
          <p:cNvPr id="2" name="Group 1" descr="A little girl squatting to look through a telescope."/>
          <p:cNvGrpSpPr/>
          <p:nvPr/>
        </p:nvGrpSpPr>
        <p:grpSpPr>
          <a:xfrm>
            <a:off x="0" y="1"/>
            <a:ext cx="2236552" cy="2435223"/>
            <a:chOff x="0" y="1"/>
            <a:chExt cx="2158361" cy="2327327"/>
          </a:xfrm>
        </p:grpSpPr>
        <p:pic>
          <p:nvPicPr>
            <p:cNvPr id="25" name="Picture 24">
              <a:extLst>
                <a:ext uri="{FF2B5EF4-FFF2-40B4-BE49-F238E27FC236}">
                  <a16:creationId xmlns:a16="http://schemas.microsoft.com/office/drawing/2014/main" id="{5996372E-782E-2C43-924A-8AAB06A267A7}"/>
                </a:ext>
              </a:extLst>
            </p:cNvPr>
            <p:cNvPicPr>
              <a:picLocks noChangeAspect="1"/>
            </p:cNvPicPr>
            <p:nvPr/>
          </p:nvPicPr>
          <p:blipFill>
            <a:blip r:embed="rId6"/>
            <a:stretch>
              <a:fillRect/>
            </a:stretch>
          </p:blipFill>
          <p:spPr>
            <a:xfrm>
              <a:off x="0" y="1"/>
              <a:ext cx="2149355" cy="2327327"/>
            </a:xfrm>
            <a:prstGeom prst="rect">
              <a:avLst/>
            </a:prstGeom>
          </p:spPr>
        </p:pic>
        <p:sp>
          <p:nvSpPr>
            <p:cNvPr id="27" name="TextBox 26">
              <a:extLst>
                <a:ext uri="{FF2B5EF4-FFF2-40B4-BE49-F238E27FC236}">
                  <a16:creationId xmlns:a16="http://schemas.microsoft.com/office/drawing/2014/main" id="{5CF34EF6-3B59-B14E-9BD2-2FBADDBCE57B}"/>
                </a:ext>
              </a:extLst>
            </p:cNvPr>
            <p:cNvSpPr txBox="1"/>
            <p:nvPr/>
          </p:nvSpPr>
          <p:spPr>
            <a:xfrm>
              <a:off x="547276" y="2047766"/>
              <a:ext cx="1611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B0502020202020204" pitchFamily="34" charset="0"/>
                  <a:ea typeface="Kozuka Gothic Pr6N L" pitchFamily="34" charset="-128"/>
                </a:rPr>
                <a:t>Linda McKenna</a:t>
              </a:r>
            </a:p>
          </p:txBody>
        </p:sp>
      </p:grpSp>
      <p:sp>
        <p:nvSpPr>
          <p:cNvPr id="31" name="TextBox 30">
            <a:extLst>
              <a:ext uri="{FF2B5EF4-FFF2-40B4-BE49-F238E27FC236}">
                <a16:creationId xmlns:a16="http://schemas.microsoft.com/office/drawing/2014/main" id="{AD41B95B-31BF-4548-AC70-7F377865AE1B}"/>
              </a:ext>
            </a:extLst>
          </p:cNvPr>
          <p:cNvSpPr txBox="1"/>
          <p:nvPr/>
        </p:nvSpPr>
        <p:spPr>
          <a:xfrm>
            <a:off x="11211032" y="6576985"/>
            <a:ext cx="980029" cy="282410"/>
          </a:xfrm>
          <a:prstGeom prst="rect">
            <a:avLst/>
          </a:prstGeom>
          <a:solidFill>
            <a:srgbClr val="000000">
              <a:alpha val="50196"/>
            </a:srgbClr>
          </a:solidFill>
        </p:spPr>
        <p:txBody>
          <a:bodyPr wrap="square" rtlCol="0">
            <a:spAutoFit/>
          </a:bodyPr>
          <a:lstStyle>
            <a:defPPr>
              <a:defRPr lang="en-US"/>
            </a:defPPr>
            <a:lvl1pPr algn="r">
              <a:defRPr sz="1200">
                <a:solidFill>
                  <a:srgbClr val="FFFFFF"/>
                </a:solidFill>
                <a:latin typeface="Century Gothic" panose="020B0502020202020204" pitchFamily="34" charset="0"/>
                <a:ea typeface="Kozuka Gothic Pr6N L" pitchFamily="34" charset="-128"/>
              </a:defRPr>
            </a:lvl1pPr>
          </a:lstStyle>
          <a:p>
            <a:r>
              <a:rPr lang="en-US" dirty="0"/>
              <a:t>Zach </a:t>
            </a:r>
            <a:r>
              <a:rPr lang="en-US" dirty="0" err="1"/>
              <a:t>Tejral</a:t>
            </a:r>
            <a:endParaRPr lang="en-US" dirty="0"/>
          </a:p>
        </p:txBody>
      </p:sp>
      <p:pic>
        <p:nvPicPr>
          <p:cNvPr id="17" name="Picture 16" descr="A picture containing person, standing, telescope&#10;&#10;Description automatically generated">
            <a:extLst>
              <a:ext uri="{FF2B5EF4-FFF2-40B4-BE49-F238E27FC236}">
                <a16:creationId xmlns:a16="http://schemas.microsoft.com/office/drawing/2014/main" id="{7B1C1C3D-B6ED-4A06-A8B8-9DC7008D96A3}"/>
              </a:ext>
            </a:extLst>
          </p:cNvPr>
          <p:cNvPicPr>
            <a:picLocks noChangeAspect="1"/>
          </p:cNvPicPr>
          <p:nvPr/>
        </p:nvPicPr>
        <p:blipFill rotWithShape="1">
          <a:blip r:embed="rId7"/>
          <a:srcRect l="15105" t="2718" r="26900" b="15517"/>
          <a:stretch/>
        </p:blipFill>
        <p:spPr>
          <a:xfrm>
            <a:off x="10066961" y="2435224"/>
            <a:ext cx="2113644" cy="1679929"/>
          </a:xfrm>
          <a:prstGeom prst="rect">
            <a:avLst/>
          </a:prstGeom>
        </p:spPr>
      </p:pic>
      <p:sp>
        <p:nvSpPr>
          <p:cNvPr id="41" name="TextBox 40">
            <a:extLst>
              <a:ext uri="{FF2B5EF4-FFF2-40B4-BE49-F238E27FC236}">
                <a16:creationId xmlns:a16="http://schemas.microsoft.com/office/drawing/2014/main" id="{E0867F5C-C572-48BB-9AD3-C25B89B2DA83}"/>
              </a:ext>
            </a:extLst>
          </p:cNvPr>
          <p:cNvSpPr txBox="1"/>
          <p:nvPr/>
        </p:nvSpPr>
        <p:spPr>
          <a:xfrm>
            <a:off x="38933" y="6578295"/>
            <a:ext cx="2149354" cy="276999"/>
          </a:xfrm>
          <a:prstGeom prst="rect">
            <a:avLst/>
          </a:prstGeom>
          <a:solidFill>
            <a:srgbClr val="000000">
              <a:alpha val="50196"/>
            </a:srgbClr>
          </a:solidFill>
        </p:spPr>
        <p:txBody>
          <a:bodyPr wrap="square" rtlCol="0">
            <a:spAutoFit/>
          </a:bodyPr>
          <a:lstStyle>
            <a:defPPr>
              <a:defRPr lang="en-US"/>
            </a:defPPr>
            <a:lvl1pPr algn="r">
              <a:defRPr sz="1400">
                <a:solidFill>
                  <a:srgbClr val="FFFFFF"/>
                </a:solidFill>
                <a:latin typeface="Century Gothic" panose="020B0502020202020204" pitchFamily="34" charset="0"/>
                <a:ea typeface="Kozuka Gothic Pr6N L" pitchFamily="34" charset="-128"/>
              </a:defRPr>
            </a:lvl1pPr>
          </a:lstStyle>
          <a:p>
            <a:r>
              <a:rPr lang="en-US" sz="1200" dirty="0"/>
              <a:t>Victoriano Canales Cerdá</a:t>
            </a:r>
          </a:p>
        </p:txBody>
      </p:sp>
      <p:sp>
        <p:nvSpPr>
          <p:cNvPr id="18" name="Rectangle 17">
            <a:extLst>
              <a:ext uri="{FF2B5EF4-FFF2-40B4-BE49-F238E27FC236}">
                <a16:creationId xmlns:a16="http://schemas.microsoft.com/office/drawing/2014/main" id="{8589740D-99D4-4F14-8CBA-75E943D4432B}"/>
              </a:ext>
            </a:extLst>
          </p:cNvPr>
          <p:cNvSpPr/>
          <p:nvPr/>
        </p:nvSpPr>
        <p:spPr>
          <a:xfrm>
            <a:off x="10963444" y="3854395"/>
            <a:ext cx="1228556" cy="276999"/>
          </a:xfrm>
          <a:prstGeom prst="rect">
            <a:avLst/>
          </a:prstGeom>
          <a:solidFill>
            <a:srgbClr val="000000">
              <a:alpha val="50196"/>
            </a:srgbClr>
          </a:solidFill>
        </p:spPr>
        <p:txBody>
          <a:bodyPr wrap="square" rtlCol="0">
            <a:spAutoFit/>
          </a:bodyPr>
          <a:lstStyle/>
          <a:p>
            <a:pPr algn="r"/>
            <a:r>
              <a:rPr lang="en-US" sz="1200" dirty="0" err="1">
                <a:solidFill>
                  <a:srgbClr val="FFFFFF"/>
                </a:solidFill>
                <a:latin typeface="Century Gothic" panose="020B0502020202020204" pitchFamily="34" charset="0"/>
                <a:ea typeface="Kozuka Gothic Pr6N L" pitchFamily="34" charset="-128"/>
              </a:rPr>
              <a:t>Gunstar</a:t>
            </a:r>
            <a:r>
              <a:rPr lang="en-US" sz="1200" dirty="0">
                <a:solidFill>
                  <a:srgbClr val="FFFFFF"/>
                </a:solidFill>
                <a:latin typeface="Century Gothic" panose="020B0502020202020204" pitchFamily="34" charset="0"/>
                <a:ea typeface="Kozuka Gothic Pr6N L" pitchFamily="34" charset="-128"/>
              </a:rPr>
              <a:t> Team</a:t>
            </a:r>
          </a:p>
        </p:txBody>
      </p:sp>
      <p:pic>
        <p:nvPicPr>
          <p:cNvPr id="24" name="Picture 23" descr="A poem of the Moon with a drawing of a little girl looking up at the Moon.">
            <a:extLst>
              <a:ext uri="{FF2B5EF4-FFF2-40B4-BE49-F238E27FC236}">
                <a16:creationId xmlns:a16="http://schemas.microsoft.com/office/drawing/2014/main" id="{2035F1C9-5E98-4628-B1A0-ACDF2C41C378}"/>
              </a:ext>
            </a:extLst>
          </p:cNvPr>
          <p:cNvPicPr>
            <a:picLocks noChangeAspect="1"/>
          </p:cNvPicPr>
          <p:nvPr/>
        </p:nvPicPr>
        <p:blipFill rotWithShape="1">
          <a:blip r:embed="rId8"/>
          <a:srcRect l="10408" t="1986" r="-180" b="17180"/>
          <a:stretch/>
        </p:blipFill>
        <p:spPr>
          <a:xfrm>
            <a:off x="10179973" y="-5364"/>
            <a:ext cx="2019295" cy="2424347"/>
          </a:xfrm>
          <a:prstGeom prst="rect">
            <a:avLst/>
          </a:prstGeom>
        </p:spPr>
      </p:pic>
      <p:sp>
        <p:nvSpPr>
          <p:cNvPr id="26" name="TextBox 25">
            <a:extLst>
              <a:ext uri="{FF2B5EF4-FFF2-40B4-BE49-F238E27FC236}">
                <a16:creationId xmlns:a16="http://schemas.microsoft.com/office/drawing/2014/main" id="{AA0029BB-B00C-4135-AD1D-575566730EDA}"/>
              </a:ext>
            </a:extLst>
          </p:cNvPr>
          <p:cNvSpPr txBox="1"/>
          <p:nvPr/>
        </p:nvSpPr>
        <p:spPr>
          <a:xfrm>
            <a:off x="10582666" y="2104630"/>
            <a:ext cx="1597939" cy="276999"/>
          </a:xfrm>
          <a:prstGeom prst="rect">
            <a:avLst/>
          </a:prstGeom>
          <a:noFill/>
        </p:spPr>
        <p:txBody>
          <a:bodyPr wrap="square" rtlCol="0">
            <a:spAutoFit/>
          </a:bodyPr>
          <a:lstStyle>
            <a:defPPr>
              <a:defRPr lang="en-US"/>
            </a:defPPr>
            <a:lvl1pPr algn="r">
              <a:defRPr sz="1200">
                <a:solidFill>
                  <a:srgbClr val="FFFFFF"/>
                </a:solidFill>
                <a:latin typeface="Century Gothic" panose="020B0502020202020204" pitchFamily="34" charset="0"/>
                <a:ea typeface="Kozuka Gothic Pr6N L" pitchFamily="34" charset="-128"/>
              </a:defRPr>
            </a:lvl1pPr>
          </a:lstStyle>
          <a:p>
            <a:r>
              <a:rPr lang="en-US" dirty="0"/>
              <a:t>Joaquin </a:t>
            </a:r>
            <a:r>
              <a:rPr lang="en-US" dirty="0" err="1"/>
              <a:t>Zurdo</a:t>
            </a:r>
            <a:endParaRPr lang="en-US" dirty="0"/>
          </a:p>
        </p:txBody>
      </p:sp>
      <p:pic>
        <p:nvPicPr>
          <p:cNvPr id="23" name="Picture 22" descr="Graphical user interface, diagram&#10;&#10;Description automatically generated">
            <a:extLst>
              <a:ext uri="{FF2B5EF4-FFF2-40B4-BE49-F238E27FC236}">
                <a16:creationId xmlns:a16="http://schemas.microsoft.com/office/drawing/2014/main" id="{A22EF2B7-76A3-4C29-B2BE-97DF329FFC6B}"/>
              </a:ext>
            </a:extLst>
          </p:cNvPr>
          <p:cNvPicPr>
            <a:picLocks noChangeAspect="1"/>
          </p:cNvPicPr>
          <p:nvPr/>
        </p:nvPicPr>
        <p:blipFill>
          <a:blip r:embed="rId9"/>
          <a:stretch>
            <a:fillRect/>
          </a:stretch>
        </p:blipFill>
        <p:spPr>
          <a:xfrm>
            <a:off x="2227220" y="0"/>
            <a:ext cx="7977071" cy="4174667"/>
          </a:xfrm>
          <a:prstGeom prst="rect">
            <a:avLst/>
          </a:prstGeom>
          <a:ln w="19050">
            <a:solidFill>
              <a:schemeClr val="bg1"/>
            </a:solidFill>
          </a:ln>
        </p:spPr>
      </p:pic>
      <p:pic>
        <p:nvPicPr>
          <p:cNvPr id="28" name="Picture 27" descr="A man holding onto a camera while looking into the distance as the sun sets.">
            <a:extLst>
              <a:ext uri="{FF2B5EF4-FFF2-40B4-BE49-F238E27FC236}">
                <a16:creationId xmlns:a16="http://schemas.microsoft.com/office/drawing/2014/main" id="{073F669E-E361-434B-A3AD-6AB86CC44423}"/>
              </a:ext>
            </a:extLst>
          </p:cNvPr>
          <p:cNvPicPr>
            <a:picLocks noChangeAspect="1"/>
          </p:cNvPicPr>
          <p:nvPr/>
        </p:nvPicPr>
        <p:blipFill rotWithShape="1">
          <a:blip r:embed="rId10"/>
          <a:srcRect t="4564" b="18447"/>
          <a:stretch/>
        </p:blipFill>
        <p:spPr>
          <a:xfrm>
            <a:off x="-1423" y="2432542"/>
            <a:ext cx="2202468" cy="2260914"/>
          </a:xfrm>
          <a:prstGeom prst="rect">
            <a:avLst/>
          </a:prstGeom>
        </p:spPr>
      </p:pic>
      <p:sp>
        <p:nvSpPr>
          <p:cNvPr id="29" name="TextBox 28">
            <a:extLst>
              <a:ext uri="{FF2B5EF4-FFF2-40B4-BE49-F238E27FC236}">
                <a16:creationId xmlns:a16="http://schemas.microsoft.com/office/drawing/2014/main" id="{3208A04D-710D-47D2-8145-B57FFF953756}"/>
              </a:ext>
            </a:extLst>
          </p:cNvPr>
          <p:cNvSpPr txBox="1"/>
          <p:nvPr/>
        </p:nvSpPr>
        <p:spPr>
          <a:xfrm>
            <a:off x="518837" y="4416457"/>
            <a:ext cx="1669450" cy="276999"/>
          </a:xfrm>
          <a:prstGeom prst="rect">
            <a:avLst/>
          </a:prstGeom>
          <a:noFill/>
        </p:spPr>
        <p:txBody>
          <a:bodyPr wrap="square" rtlCol="0">
            <a:spAutoFit/>
          </a:bodyPr>
          <a:lstStyle/>
          <a:p>
            <a:pPr lvl="0" algn="r">
              <a:defRPr/>
            </a:pPr>
            <a:r>
              <a:rPr lang="en-US" sz="1200" dirty="0">
                <a:solidFill>
                  <a:srgbClr val="FFFFFF"/>
                </a:solidFill>
                <a:latin typeface="Century Gothic" panose="020B0502020202020204" pitchFamily="34" charset="0"/>
                <a:ea typeface="Kozuka Gothic Pr6N L" pitchFamily="34" charset="-128"/>
              </a:rPr>
              <a:t>Gianluca Masi</a:t>
            </a:r>
          </a:p>
        </p:txBody>
      </p:sp>
    </p:spTree>
    <p:extLst>
      <p:ext uri="{BB962C8B-B14F-4D97-AF65-F5344CB8AC3E}">
        <p14:creationId xmlns:p14="http://schemas.microsoft.com/office/powerpoint/2010/main" val="251954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anorama showing a mountain on the Moon next to a lunar rille.">
            <a:extLst>
              <a:ext uri="{FF2B5EF4-FFF2-40B4-BE49-F238E27FC236}">
                <a16:creationId xmlns:a16="http://schemas.microsoft.com/office/drawing/2014/main" id="{96BD47B0-2D7C-4655-BD59-0D232B49D8A4}"/>
              </a:ext>
            </a:extLst>
          </p:cNvPr>
          <p:cNvPicPr>
            <a:picLocks noChangeAspect="1"/>
          </p:cNvPicPr>
          <p:nvPr/>
        </p:nvPicPr>
        <p:blipFill rotWithShape="1">
          <a:blip r:embed="rId3"/>
          <a:srcRect t="6403"/>
          <a:stretch/>
        </p:blipFill>
        <p:spPr>
          <a:xfrm>
            <a:off x="0" y="0"/>
            <a:ext cx="12192000" cy="6858000"/>
          </a:xfrm>
          <a:prstGeom prst="rect">
            <a:avLst/>
          </a:prstGeom>
        </p:spPr>
      </p:pic>
      <p:sp>
        <p:nvSpPr>
          <p:cNvPr id="6" name="Title 5"/>
          <p:cNvSpPr>
            <a:spLocks noGrp="1"/>
          </p:cNvSpPr>
          <p:nvPr>
            <p:ph type="ctrTitle"/>
          </p:nvPr>
        </p:nvSpPr>
        <p:spPr>
          <a:xfrm>
            <a:off x="1945110" y="744966"/>
            <a:ext cx="8301780" cy="1151069"/>
          </a:xfrm>
          <a:solidFill>
            <a:srgbClr val="000000">
              <a:alpha val="50196"/>
            </a:srgbClr>
          </a:solidFill>
          <a:ln w="19050">
            <a:solidFill>
              <a:schemeClr val="tx1"/>
            </a:solidFill>
          </a:ln>
        </p:spPr>
        <p:txBody>
          <a:bodyPr vert="horz" lIns="91440" tIns="45720" rIns="91440" bIns="45720" rtlCol="0" anchor="ctr" anchorCtr="0">
            <a:noAutofit/>
          </a:bodyPr>
          <a:lstStyle/>
          <a:p>
            <a:r>
              <a:rPr lang="en-US" dirty="0">
                <a:latin typeface="Century Gothic" panose="020B0502020202020204" pitchFamily="34" charset="0"/>
              </a:rPr>
              <a:t>2021 Moon Highlights</a:t>
            </a:r>
          </a:p>
        </p:txBody>
      </p:sp>
    </p:spTree>
    <p:extLst>
      <p:ext uri="{BB962C8B-B14F-4D97-AF65-F5344CB8AC3E}">
        <p14:creationId xmlns:p14="http://schemas.microsoft.com/office/powerpoint/2010/main" val="104361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23D70B-DF41-477B-B394-6F77B65D3729}"/>
              </a:ext>
            </a:extLst>
          </p:cNvPr>
          <p:cNvSpPr txBox="1">
            <a:spLocks noGrp="1"/>
          </p:cNvSpPr>
          <p:nvPr>
            <p:ph type="title" idx="4294967295"/>
          </p:nvPr>
        </p:nvSpPr>
        <p:spPr>
          <a:xfrm>
            <a:off x="638069" y="430306"/>
            <a:ext cx="10939477" cy="892886"/>
          </a:xfrm>
          <a:prstGeom prst="rect">
            <a:avLst/>
          </a:prstGeom>
          <a:solidFill>
            <a:srgbClr val="000000">
              <a:alpha val="74902"/>
            </a:srgbClr>
          </a:solidFill>
          <a:ln w="19050">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nSpc>
                <a:spcPct val="90000"/>
              </a:lnSpc>
              <a:spcBef>
                <a:spcPct val="0"/>
              </a:spcBef>
              <a:buNone/>
              <a:defRPr sz="4400">
                <a:solidFill>
                  <a:srgbClr val="FFFFFF"/>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50th Anniversaries: Apollos 14 &amp; 15</a:t>
            </a:r>
          </a:p>
        </p:txBody>
      </p:sp>
      <p:sp>
        <p:nvSpPr>
          <p:cNvPr id="4" name="Rectangle 3">
            <a:extLst>
              <a:ext uri="{FF2B5EF4-FFF2-40B4-BE49-F238E27FC236}">
                <a16:creationId xmlns:a16="http://schemas.microsoft.com/office/drawing/2014/main" id="{690FF1E0-878C-4010-9E6C-3EBE7BBD4747}"/>
              </a:ext>
            </a:extLst>
          </p:cNvPr>
          <p:cNvSpPr/>
          <p:nvPr/>
        </p:nvSpPr>
        <p:spPr>
          <a:xfrm>
            <a:off x="1161346" y="6168036"/>
            <a:ext cx="3781805" cy="523220"/>
          </a:xfrm>
          <a:prstGeom prst="rect">
            <a:avLst/>
          </a:prstGeom>
        </p:spPr>
        <p:txBody>
          <a:bodyPr wrap="none">
            <a:spAutoFit/>
          </a:bodyPr>
          <a:lstStyle/>
          <a:p>
            <a:r>
              <a:rPr lang="en-US" sz="2800" dirty="0">
                <a:latin typeface="Century Gothic" panose="020B0502020202020204" pitchFamily="34" charset="0"/>
              </a:rPr>
              <a:t>Jan. 31 - Feb. 9, 1971</a:t>
            </a:r>
          </a:p>
        </p:txBody>
      </p:sp>
      <p:sp>
        <p:nvSpPr>
          <p:cNvPr id="5" name="Rectangle 4">
            <a:extLst>
              <a:ext uri="{FF2B5EF4-FFF2-40B4-BE49-F238E27FC236}">
                <a16:creationId xmlns:a16="http://schemas.microsoft.com/office/drawing/2014/main" id="{2024EEBA-FD56-431A-BB14-F30508C2CBB5}"/>
              </a:ext>
            </a:extLst>
          </p:cNvPr>
          <p:cNvSpPr/>
          <p:nvPr/>
        </p:nvSpPr>
        <p:spPr>
          <a:xfrm>
            <a:off x="7067291" y="6162658"/>
            <a:ext cx="3772186" cy="523220"/>
          </a:xfrm>
          <a:prstGeom prst="rect">
            <a:avLst/>
          </a:prstGeom>
        </p:spPr>
        <p:txBody>
          <a:bodyPr wrap="none">
            <a:spAutoFit/>
          </a:bodyPr>
          <a:lstStyle/>
          <a:p>
            <a:pPr lvl="0"/>
            <a:r>
              <a:rPr lang="en-US" sz="2800" dirty="0">
                <a:latin typeface="Century Gothic" panose="020B0502020202020204" pitchFamily="34" charset="0"/>
              </a:rPr>
              <a:t>July 26 - Aug. 7, 1971</a:t>
            </a:r>
            <a:endParaRPr lang="en-US" sz="2800" i="1" dirty="0">
              <a:latin typeface="Century Gothic" panose="020B0502020202020204" pitchFamily="34" charset="0"/>
            </a:endParaRPr>
          </a:p>
        </p:txBody>
      </p:sp>
      <p:pic>
        <p:nvPicPr>
          <p:cNvPr id="8" name="Picture 7" descr="The Apollo 14 crew, with Stuart Roosa, Alan Shepard Jr., and Edgar Mitchell posing in front of their mission emblem.">
            <a:extLst>
              <a:ext uri="{FF2B5EF4-FFF2-40B4-BE49-F238E27FC236}">
                <a16:creationId xmlns:a16="http://schemas.microsoft.com/office/drawing/2014/main" id="{38C584A6-BF9D-4CD3-98BD-B634EBE81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09" y="1684045"/>
            <a:ext cx="5400379" cy="4379370"/>
          </a:xfrm>
          <a:prstGeom prst="rect">
            <a:avLst/>
          </a:prstGeom>
          <a:ln>
            <a:noFill/>
          </a:ln>
          <a:effectLst>
            <a:softEdge rad="0"/>
          </a:effectLst>
        </p:spPr>
      </p:pic>
      <p:pic>
        <p:nvPicPr>
          <p:cNvPr id="2050" name="Picture 2" descr="The Apollo 15 crew, with David Scott, Alfred Worden, and James Irwin posing in front of their mission emblem.">
            <a:extLst>
              <a:ext uri="{FF2B5EF4-FFF2-40B4-BE49-F238E27FC236}">
                <a16:creationId xmlns:a16="http://schemas.microsoft.com/office/drawing/2014/main" id="{C6477C91-09F9-400C-B7D6-9FECC8454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807" y="1684045"/>
            <a:ext cx="5691154" cy="437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71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 imagined lunar landscape with an astronaut and Moon buggy in the distance.">
            <a:extLst>
              <a:ext uri="{FF2B5EF4-FFF2-40B4-BE49-F238E27FC236}">
                <a16:creationId xmlns:a16="http://schemas.microsoft.com/office/drawing/2014/main" id="{B944DF35-C01F-4144-8F17-02F22D527F3F}"/>
              </a:ext>
            </a:extLst>
          </p:cNvPr>
          <p:cNvPicPr>
            <a:picLocks noChangeAspect="1"/>
          </p:cNvPicPr>
          <p:nvPr/>
        </p:nvPicPr>
        <p:blipFill>
          <a:blip r:embed="rId3"/>
          <a:stretch>
            <a:fillRect/>
          </a:stretch>
        </p:blipFill>
        <p:spPr>
          <a:xfrm>
            <a:off x="0" y="-3829"/>
            <a:ext cx="12193702" cy="6860022"/>
          </a:xfrm>
          <a:prstGeom prst="rect">
            <a:avLst/>
          </a:prstGeom>
        </p:spPr>
      </p:pic>
      <p:pic>
        <p:nvPicPr>
          <p:cNvPr id="8" name="Picture 7" descr="Artemis Logo" title="Artemis Logo">
            <a:extLst>
              <a:ext uri="{FF2B5EF4-FFF2-40B4-BE49-F238E27FC236}">
                <a16:creationId xmlns:a16="http://schemas.microsoft.com/office/drawing/2014/main" id="{7720B53B-EFD6-4B62-A44C-F6325BB186B0}"/>
              </a:ext>
            </a:extLst>
          </p:cNvPr>
          <p:cNvPicPr>
            <a:picLocks noChangeAspect="1"/>
          </p:cNvPicPr>
          <p:nvPr/>
        </p:nvPicPr>
        <p:blipFill>
          <a:blip r:embed="rId4"/>
          <a:stretch>
            <a:fillRect/>
          </a:stretch>
        </p:blipFill>
        <p:spPr>
          <a:xfrm>
            <a:off x="5140867" y="3429000"/>
            <a:ext cx="1910265" cy="1761535"/>
          </a:xfrm>
          <a:prstGeom prst="rect">
            <a:avLst/>
          </a:prstGeom>
        </p:spPr>
      </p:pic>
      <p:sp>
        <p:nvSpPr>
          <p:cNvPr id="16" name="Title 1">
            <a:extLst>
              <a:ext uri="{FF2B5EF4-FFF2-40B4-BE49-F238E27FC236}">
                <a16:creationId xmlns:a16="http://schemas.microsoft.com/office/drawing/2014/main" id="{D33C69FA-1DE7-4982-8E05-F9FB355A1033}"/>
              </a:ext>
            </a:extLst>
          </p:cNvPr>
          <p:cNvSpPr txBox="1">
            <a:spLocks noGrp="1"/>
          </p:cNvSpPr>
          <p:nvPr>
            <p:ph type="title" idx="4294967295"/>
          </p:nvPr>
        </p:nvSpPr>
        <p:spPr>
          <a:xfrm>
            <a:off x="1416184" y="5612185"/>
            <a:ext cx="9359630" cy="725481"/>
          </a:xfrm>
          <a:prstGeom prst="rect">
            <a:avLst/>
          </a:prstGeom>
          <a:noFill/>
          <a:ln w="25400">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 New Era of Crewed Exploration</a:t>
            </a:r>
            <a:endParaRPr kumimoji="0" lang="en-US" sz="4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91454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0c9bcb8-1af8-4526-a796-b3a4bc6d2e1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8E6CDEB8ED8541B7C710E57D5FF30F" ma:contentTypeVersion="10" ma:contentTypeDescription="Create a new document." ma:contentTypeScope="" ma:versionID="ef0a777037601f677f9219653d20f9ca">
  <xsd:schema xmlns:xsd="http://www.w3.org/2001/XMLSchema" xmlns:xs="http://www.w3.org/2001/XMLSchema" xmlns:p="http://schemas.microsoft.com/office/2006/metadata/properties" xmlns:ns2="03a717bf-a043-4f37-8853-ec6ae64f71a0" xmlns:ns3="20c9bcb8-1af8-4526-a796-b3a4bc6d2e17" targetNamespace="http://schemas.microsoft.com/office/2006/metadata/properties" ma:root="true" ma:fieldsID="6961184f7f998c38070067e7aa5c78db" ns2:_="" ns3:_="">
    <xsd:import namespace="03a717bf-a043-4f37-8853-ec6ae64f71a0"/>
    <xsd:import namespace="20c9bcb8-1af8-4526-a796-b3a4bc6d2e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a717bf-a043-4f37-8853-ec6ae64f71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c9bcb8-1af8-4526-a796-b3a4bc6d2e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CAF299-8F8A-4E6F-899A-08101F3F7E6E}">
  <ds:schemaRefs>
    <ds:schemaRef ds:uri="http://schemas.microsoft.com/sharepoint/v3/contenttype/forms"/>
  </ds:schemaRefs>
</ds:datastoreItem>
</file>

<file path=customXml/itemProps2.xml><?xml version="1.0" encoding="utf-8"?>
<ds:datastoreItem xmlns:ds="http://schemas.openxmlformats.org/officeDocument/2006/customXml" ds:itemID="{42CAB3D6-096A-44A2-A075-ECC8B96F83F3}">
  <ds:schemaRefs>
    <ds:schemaRef ds:uri="http://schemas.microsoft.com/office/2006/metadata/properties"/>
    <ds:schemaRef ds:uri="http://schemas.openxmlformats.org/package/2006/metadata/core-properties"/>
    <ds:schemaRef ds:uri="http://purl.org/dc/terms/"/>
    <ds:schemaRef ds:uri="http://purl.org/dc/dcmitype/"/>
    <ds:schemaRef ds:uri="http://purl.org/dc/elements/1.1/"/>
    <ds:schemaRef ds:uri="http://schemas.microsoft.com/office/2006/documentManagement/types"/>
    <ds:schemaRef ds:uri="20c9bcb8-1af8-4526-a796-b3a4bc6d2e17"/>
    <ds:schemaRef ds:uri="03a717bf-a043-4f37-8853-ec6ae64f71a0"/>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3AC150A-21DA-42C2-BEDF-D894B5532DB6}">
  <ds:schemaRefs>
    <ds:schemaRef ds:uri="03a717bf-a043-4f37-8853-ec6ae64f71a0"/>
    <ds:schemaRef ds:uri="20c9bcb8-1af8-4526-a796-b3a4bc6d2e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8041</TotalTime>
  <Words>4255</Words>
  <Application>Microsoft Office PowerPoint</Application>
  <PresentationFormat>Widescreen</PresentationFormat>
  <Paragraphs>193</Paragraphs>
  <Slides>20</Slides>
  <Notes>20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20</vt:i4>
      </vt:variant>
    </vt:vector>
  </HeadingPairs>
  <TitlesOfParts>
    <vt:vector size="28" baseType="lpstr">
      <vt:lpstr>Arial</vt:lpstr>
      <vt:lpstr>Calibri</vt:lpstr>
      <vt:lpstr>Calibri Light</vt:lpstr>
      <vt:lpstr>Century Gothic</vt:lpstr>
      <vt:lpstr>Office Theme</vt:lpstr>
      <vt:lpstr>4_Office Theme</vt:lpstr>
      <vt:lpstr>1_Office Theme</vt:lpstr>
      <vt:lpstr>2_Office Theme</vt:lpstr>
      <vt:lpstr>2021: A Moon in Review</vt:lpstr>
      <vt:lpstr>International Observe the Moon Night</vt:lpstr>
      <vt:lpstr>Multilanguage Graphic</vt:lpstr>
      <vt:lpstr>Events registered as of October 7</vt:lpstr>
      <vt:lpstr>So Many Ways to Observe the Moon</vt:lpstr>
      <vt:lpstr>Example Participation Images</vt:lpstr>
      <vt:lpstr>2021 Moon Highlights</vt:lpstr>
      <vt:lpstr>50th Anniversaries: Apollos 14 &amp; 15</vt:lpstr>
      <vt:lpstr>A New Era of Crewed Exploration</vt:lpstr>
      <vt:lpstr>European Space Agency &amp; Artemis</vt:lpstr>
      <vt:lpstr>Canadian Space Agency &amp; Artemis</vt:lpstr>
      <vt:lpstr>Water on the Moon</vt:lpstr>
      <vt:lpstr>Likely Locations of Early Molten Moon's Deep Secrets</vt:lpstr>
      <vt:lpstr>Teaching an Old Spacecraft New Tricks</vt:lpstr>
      <vt:lpstr>Looking Ahead</vt:lpstr>
      <vt:lpstr>NASA’s Commercial Lunar Payload Services (CLPS) Initiative</vt:lpstr>
      <vt:lpstr>Apollo to Artemis: Drilling on the Moon</vt:lpstr>
      <vt:lpstr>VIPER Mission</vt:lpstr>
      <vt:lpstr>Korea Pathfinder Lunar Orbiter</vt:lpstr>
      <vt:lpstr>Smart Lander for Investigating Moon (Japan Aerospace Exploration Agency)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Observe the Moon Night</dc:title>
  <dc:creator>Microsoft Office User</dc:creator>
  <cp:lastModifiedBy>Tiedeken, Staci L. (GSFC-690.0)[ADNET SYSTEMS INC]</cp:lastModifiedBy>
  <cp:revision>127</cp:revision>
  <cp:lastPrinted>2019-11-19T20:26:49Z</cp:lastPrinted>
  <dcterms:created xsi:type="dcterms:W3CDTF">2019-02-07T07:54:12Z</dcterms:created>
  <dcterms:modified xsi:type="dcterms:W3CDTF">2021-10-10T01:26:51Z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0x010100378E6CDEB8ED8541B7C710E57D5FF30F</vt:lpwstr>
  </property>
  <property fmtid="{D5CDD505-2E9C-101B-9397-08002B2CF9AE}" pid="3" name="Order">
    <vt:r8>92400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